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8" r:id="rId3"/>
    <p:sldId id="257" r:id="rId4"/>
    <p:sldId id="259" r:id="rId5"/>
    <p:sldId id="261" r:id="rId6"/>
    <p:sldId id="262" r:id="rId7"/>
    <p:sldId id="260" r:id="rId8"/>
    <p:sldId id="270" r:id="rId9"/>
    <p:sldId id="269" r:id="rId10"/>
    <p:sldId id="271" r:id="rId11"/>
    <p:sldId id="263" r:id="rId12"/>
    <p:sldId id="264" r:id="rId13"/>
    <p:sldId id="266" r:id="rId14"/>
    <p:sldId id="267" r:id="rId15"/>
    <p:sldId id="265" r:id="rId16"/>
    <p:sldId id="268"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29" autoAdjust="0"/>
  </p:normalViewPr>
  <p:slideViewPr>
    <p:cSldViewPr snapToGrid="0" snapToObjects="1">
      <p:cViewPr varScale="1">
        <p:scale>
          <a:sx n="96" d="100"/>
          <a:sy n="96" d="100"/>
        </p:scale>
        <p:origin x="-14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6FCBE-A7D3-1349-8A79-DCD6171C8739}" type="datetimeFigureOut">
              <a:rPr lang="en-US" smtClean="0"/>
              <a:t>3/25/14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42556-4D3C-AA4A-A609-25944DD5166A}" type="slidenum">
              <a:rPr lang="en-US" smtClean="0"/>
              <a:t>‹#›</a:t>
            </a:fld>
            <a:endParaRPr lang="en-US"/>
          </a:p>
        </p:txBody>
      </p:sp>
    </p:spTree>
    <p:extLst>
      <p:ext uri="{BB962C8B-B14F-4D97-AF65-F5344CB8AC3E}">
        <p14:creationId xmlns:p14="http://schemas.microsoft.com/office/powerpoint/2010/main" val="37222274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Labs</a:t>
            </a:r>
          </a:p>
          <a:p>
            <a:r>
              <a:rPr lang="en-US" dirty="0" smtClean="0"/>
              <a:t>About this project</a:t>
            </a:r>
          </a:p>
          <a:p>
            <a:r>
              <a:rPr lang="en-US" baseline="0" dirty="0" smtClean="0"/>
              <a:t> - A side investigation, very early results, </a:t>
            </a:r>
            <a:endParaRPr lang="en-US" dirty="0"/>
          </a:p>
        </p:txBody>
      </p:sp>
      <p:sp>
        <p:nvSpPr>
          <p:cNvPr id="4" name="Slide Number Placeholder 3"/>
          <p:cNvSpPr>
            <a:spLocks noGrp="1"/>
          </p:cNvSpPr>
          <p:nvPr>
            <p:ph type="sldNum" sz="quarter" idx="10"/>
          </p:nvPr>
        </p:nvSpPr>
        <p:spPr/>
        <p:txBody>
          <a:bodyPr/>
          <a:lstStyle/>
          <a:p>
            <a:fld id="{07A42556-4D3C-AA4A-A609-25944DD5166A}" type="slidenum">
              <a:rPr lang="en-US" smtClean="0"/>
              <a:t>1</a:t>
            </a:fld>
            <a:endParaRPr lang="en-US"/>
          </a:p>
        </p:txBody>
      </p:sp>
    </p:spTree>
    <p:extLst>
      <p:ext uri="{BB962C8B-B14F-4D97-AF65-F5344CB8AC3E}">
        <p14:creationId xmlns:p14="http://schemas.microsoft.com/office/powerpoint/2010/main" val="1189315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how I am building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7A42556-4D3C-AA4A-A609-25944DD5166A}" type="slidenum">
              <a:rPr lang="en-US" smtClean="0"/>
              <a:t>2</a:t>
            </a:fld>
            <a:endParaRPr lang="en-US"/>
          </a:p>
        </p:txBody>
      </p:sp>
    </p:spTree>
    <p:extLst>
      <p:ext uri="{BB962C8B-B14F-4D97-AF65-F5344CB8AC3E}">
        <p14:creationId xmlns:p14="http://schemas.microsoft.com/office/powerpoint/2010/main" val="208061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A42556-4D3C-AA4A-A609-25944DD5166A}" type="slidenum">
              <a:rPr lang="en-US" smtClean="0"/>
              <a:t>3</a:t>
            </a:fld>
            <a:endParaRPr lang="en-US"/>
          </a:p>
        </p:txBody>
      </p:sp>
    </p:spTree>
    <p:extLst>
      <p:ext uri="{BB962C8B-B14F-4D97-AF65-F5344CB8AC3E}">
        <p14:creationId xmlns:p14="http://schemas.microsoft.com/office/powerpoint/2010/main" val="181865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Domain experts</a:t>
            </a:r>
            <a:r>
              <a:rPr lang="en-US" baseline="0" dirty="0" smtClean="0"/>
              <a:t> cannot</a:t>
            </a:r>
            <a:endParaRPr lang="en-US" dirty="0"/>
          </a:p>
        </p:txBody>
      </p:sp>
      <p:sp>
        <p:nvSpPr>
          <p:cNvPr id="4" name="Slide Number Placeholder 3"/>
          <p:cNvSpPr>
            <a:spLocks noGrp="1"/>
          </p:cNvSpPr>
          <p:nvPr>
            <p:ph type="sldNum" sz="quarter" idx="10"/>
          </p:nvPr>
        </p:nvSpPr>
        <p:spPr/>
        <p:txBody>
          <a:bodyPr/>
          <a:lstStyle/>
          <a:p>
            <a:fld id="{07A42556-4D3C-AA4A-A609-25944DD5166A}" type="slidenum">
              <a:rPr lang="en-US" smtClean="0"/>
              <a:t>4</a:t>
            </a:fld>
            <a:endParaRPr lang="en-US"/>
          </a:p>
        </p:txBody>
      </p:sp>
    </p:spTree>
    <p:extLst>
      <p:ext uri="{BB962C8B-B14F-4D97-AF65-F5344CB8AC3E}">
        <p14:creationId xmlns:p14="http://schemas.microsoft.com/office/powerpoint/2010/main" val="181865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A42556-4D3C-AA4A-A609-25944DD5166A}" type="slidenum">
              <a:rPr lang="en-US" smtClean="0"/>
              <a:t>5</a:t>
            </a:fld>
            <a:endParaRPr lang="en-US"/>
          </a:p>
        </p:txBody>
      </p:sp>
    </p:spTree>
    <p:extLst>
      <p:ext uri="{BB962C8B-B14F-4D97-AF65-F5344CB8AC3E}">
        <p14:creationId xmlns:p14="http://schemas.microsoft.com/office/powerpoint/2010/main" val="1818657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A42556-4D3C-AA4A-A609-25944DD5166A}" type="slidenum">
              <a:rPr lang="en-US" smtClean="0"/>
              <a:t>6</a:t>
            </a:fld>
            <a:endParaRPr lang="en-US"/>
          </a:p>
        </p:txBody>
      </p:sp>
    </p:spTree>
    <p:extLst>
      <p:ext uri="{BB962C8B-B14F-4D97-AF65-F5344CB8AC3E}">
        <p14:creationId xmlns:p14="http://schemas.microsoft.com/office/powerpoint/2010/main" val="181865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D18A88-35FE-AE4B-8710-29B096C9E288}"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0662F-9844-B341-802D-F6F2F37B5582}" type="slidenum">
              <a:rPr lang="en-US" smtClean="0"/>
              <a:t>‹#›</a:t>
            </a:fld>
            <a:endParaRPr lang="en-US"/>
          </a:p>
        </p:txBody>
      </p:sp>
    </p:spTree>
    <p:extLst>
      <p:ext uri="{BB962C8B-B14F-4D97-AF65-F5344CB8AC3E}">
        <p14:creationId xmlns:p14="http://schemas.microsoft.com/office/powerpoint/2010/main" val="238021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18A88-35FE-AE4B-8710-29B096C9E288}"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0662F-9844-B341-802D-F6F2F37B5582}" type="slidenum">
              <a:rPr lang="en-US" smtClean="0"/>
              <a:t>‹#›</a:t>
            </a:fld>
            <a:endParaRPr lang="en-US"/>
          </a:p>
        </p:txBody>
      </p:sp>
    </p:spTree>
    <p:extLst>
      <p:ext uri="{BB962C8B-B14F-4D97-AF65-F5344CB8AC3E}">
        <p14:creationId xmlns:p14="http://schemas.microsoft.com/office/powerpoint/2010/main" val="133089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18A88-35FE-AE4B-8710-29B096C9E288}"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0662F-9844-B341-802D-F6F2F37B5582}" type="slidenum">
              <a:rPr lang="en-US" smtClean="0"/>
              <a:t>‹#›</a:t>
            </a:fld>
            <a:endParaRPr lang="en-US"/>
          </a:p>
        </p:txBody>
      </p:sp>
    </p:spTree>
    <p:extLst>
      <p:ext uri="{BB962C8B-B14F-4D97-AF65-F5344CB8AC3E}">
        <p14:creationId xmlns:p14="http://schemas.microsoft.com/office/powerpoint/2010/main" val="320149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18A88-35FE-AE4B-8710-29B096C9E288}"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0662F-9844-B341-802D-F6F2F37B5582}" type="slidenum">
              <a:rPr lang="en-US" smtClean="0"/>
              <a:t>‹#›</a:t>
            </a:fld>
            <a:endParaRPr lang="en-US"/>
          </a:p>
        </p:txBody>
      </p:sp>
    </p:spTree>
    <p:extLst>
      <p:ext uri="{BB962C8B-B14F-4D97-AF65-F5344CB8AC3E}">
        <p14:creationId xmlns:p14="http://schemas.microsoft.com/office/powerpoint/2010/main" val="122153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D18A88-35FE-AE4B-8710-29B096C9E288}"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0662F-9844-B341-802D-F6F2F37B5582}" type="slidenum">
              <a:rPr lang="en-US" smtClean="0"/>
              <a:t>‹#›</a:t>
            </a:fld>
            <a:endParaRPr lang="en-US"/>
          </a:p>
        </p:txBody>
      </p:sp>
    </p:spTree>
    <p:extLst>
      <p:ext uri="{BB962C8B-B14F-4D97-AF65-F5344CB8AC3E}">
        <p14:creationId xmlns:p14="http://schemas.microsoft.com/office/powerpoint/2010/main" val="128175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D18A88-35FE-AE4B-8710-29B096C9E288}" type="datetimeFigureOut">
              <a:rPr lang="en-US" smtClean="0"/>
              <a:t>3/24/14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0662F-9844-B341-802D-F6F2F37B5582}" type="slidenum">
              <a:rPr lang="en-US" smtClean="0"/>
              <a:t>‹#›</a:t>
            </a:fld>
            <a:endParaRPr lang="en-US"/>
          </a:p>
        </p:txBody>
      </p:sp>
    </p:spTree>
    <p:extLst>
      <p:ext uri="{BB962C8B-B14F-4D97-AF65-F5344CB8AC3E}">
        <p14:creationId xmlns:p14="http://schemas.microsoft.com/office/powerpoint/2010/main" val="11895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D18A88-35FE-AE4B-8710-29B096C9E288}" type="datetimeFigureOut">
              <a:rPr lang="en-US" smtClean="0"/>
              <a:t>3/24/14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0662F-9844-B341-802D-F6F2F37B5582}" type="slidenum">
              <a:rPr lang="en-US" smtClean="0"/>
              <a:t>‹#›</a:t>
            </a:fld>
            <a:endParaRPr lang="en-US"/>
          </a:p>
        </p:txBody>
      </p:sp>
    </p:spTree>
    <p:extLst>
      <p:ext uri="{BB962C8B-B14F-4D97-AF65-F5344CB8AC3E}">
        <p14:creationId xmlns:p14="http://schemas.microsoft.com/office/powerpoint/2010/main" val="25768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D18A88-35FE-AE4B-8710-29B096C9E288}" type="datetimeFigureOut">
              <a:rPr lang="en-US" smtClean="0"/>
              <a:t>3/24/14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0662F-9844-B341-802D-F6F2F37B5582}" type="slidenum">
              <a:rPr lang="en-US" smtClean="0"/>
              <a:t>‹#›</a:t>
            </a:fld>
            <a:endParaRPr lang="en-US"/>
          </a:p>
        </p:txBody>
      </p:sp>
    </p:spTree>
    <p:extLst>
      <p:ext uri="{BB962C8B-B14F-4D97-AF65-F5344CB8AC3E}">
        <p14:creationId xmlns:p14="http://schemas.microsoft.com/office/powerpoint/2010/main" val="425283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18A88-35FE-AE4B-8710-29B096C9E288}" type="datetimeFigureOut">
              <a:rPr lang="en-US" smtClean="0"/>
              <a:t>3/24/14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0662F-9844-B341-802D-F6F2F37B5582}" type="slidenum">
              <a:rPr lang="en-US" smtClean="0"/>
              <a:t>‹#›</a:t>
            </a:fld>
            <a:endParaRPr lang="en-US"/>
          </a:p>
        </p:txBody>
      </p:sp>
    </p:spTree>
    <p:extLst>
      <p:ext uri="{BB962C8B-B14F-4D97-AF65-F5344CB8AC3E}">
        <p14:creationId xmlns:p14="http://schemas.microsoft.com/office/powerpoint/2010/main" val="209126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18A88-35FE-AE4B-8710-29B096C9E288}" type="datetimeFigureOut">
              <a:rPr lang="en-US" smtClean="0"/>
              <a:t>3/24/14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0662F-9844-B341-802D-F6F2F37B5582}" type="slidenum">
              <a:rPr lang="en-US" smtClean="0"/>
              <a:t>‹#›</a:t>
            </a:fld>
            <a:endParaRPr lang="en-US"/>
          </a:p>
        </p:txBody>
      </p:sp>
    </p:spTree>
    <p:extLst>
      <p:ext uri="{BB962C8B-B14F-4D97-AF65-F5344CB8AC3E}">
        <p14:creationId xmlns:p14="http://schemas.microsoft.com/office/powerpoint/2010/main" val="4143241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18A88-35FE-AE4B-8710-29B096C9E288}" type="datetimeFigureOut">
              <a:rPr lang="en-US" smtClean="0"/>
              <a:t>3/24/14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0662F-9844-B341-802D-F6F2F37B5582}" type="slidenum">
              <a:rPr lang="en-US" smtClean="0"/>
              <a:t>‹#›</a:t>
            </a:fld>
            <a:endParaRPr lang="en-US"/>
          </a:p>
        </p:txBody>
      </p:sp>
    </p:spTree>
    <p:extLst>
      <p:ext uri="{BB962C8B-B14F-4D97-AF65-F5344CB8AC3E}">
        <p14:creationId xmlns:p14="http://schemas.microsoft.com/office/powerpoint/2010/main" val="36192147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18A88-35FE-AE4B-8710-29B096C9E288}" type="datetimeFigureOut">
              <a:rPr lang="en-US" smtClean="0"/>
              <a:t>3/24/14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0662F-9844-B341-802D-F6F2F37B5582}" type="slidenum">
              <a:rPr lang="en-US" smtClean="0"/>
              <a:t>‹#›</a:t>
            </a:fld>
            <a:endParaRPr lang="en-US"/>
          </a:p>
        </p:txBody>
      </p:sp>
    </p:spTree>
    <p:extLst>
      <p:ext uri="{BB962C8B-B14F-4D97-AF65-F5344CB8AC3E}">
        <p14:creationId xmlns:p14="http://schemas.microsoft.com/office/powerpoint/2010/main" val="4068232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hyperlink" Target="http://bit.ly/nyplnetwor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s://gephi.org/toolki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libvips.blogspot.com/2013/03/making-deepzoom-zoomify-and-google-maps.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1" Type="http://schemas.openxmlformats.org/officeDocument/2006/relationships/hyperlink" Target="http://www.thenounproject.com/Cornelius%20Danger" TargetMode="External"/><Relationship Id="rId12" Type="http://schemas.openxmlformats.org/officeDocument/2006/relationships/hyperlink" Target="http://www.thenounproject.com/naomiatkinson" TargetMode="External"/><Relationship Id="rId1" Type="http://schemas.openxmlformats.org/officeDocument/2006/relationships/slideLayout" Target="../slideLayouts/slideLayout2.xml"/><Relationship Id="rId2" Type="http://schemas.openxmlformats.org/officeDocument/2006/relationships/hyperlink" Target="mailto:matthewmiller@nypl.org" TargetMode="External"/><Relationship Id="rId3" Type="http://schemas.openxmlformats.org/officeDocument/2006/relationships/hyperlink" Target="http://archives.nypl.org/terms" TargetMode="External"/><Relationship Id="rId4" Type="http://schemas.openxmlformats.org/officeDocument/2006/relationships/hyperlink" Target="http://bit.ly/nyplnetwork" TargetMode="External"/><Relationship Id="rId5" Type="http://schemas.openxmlformats.org/officeDocument/2006/relationships/hyperlink" Target="https://github.com/thisismattmiller/catalog-network" TargetMode="External"/><Relationship Id="rId6" Type="http://schemas.openxmlformats.org/officeDocument/2006/relationships/hyperlink" Target="http://www.thenounproject.com/hyesama" TargetMode="External"/><Relationship Id="rId7" Type="http://schemas.openxmlformats.org/officeDocument/2006/relationships/hyperlink" Target="http://www.thenounproject.com/" TargetMode="External"/><Relationship Id="rId8" Type="http://schemas.openxmlformats.org/officeDocument/2006/relationships/hyperlink" Target="http://www.thenounproject.com/runspired" TargetMode="External"/><Relationship Id="rId9" Type="http://schemas.openxmlformats.org/officeDocument/2006/relationships/hyperlink" Target="http://www.thenounproject.com/Mikhail1986" TargetMode="External"/><Relationship Id="rId10" Type="http://schemas.openxmlformats.org/officeDocument/2006/relationships/hyperlink" Target="http://www.thenounproject.com/pedro.lall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archives.nypl.org/mss/2993"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archives.nypl.org/terms/"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Visualizing Library Resources as Networks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Matt Miller</a:t>
            </a:r>
          </a:p>
          <a:p>
            <a:r>
              <a:rPr lang="en-US" dirty="0" err="1" smtClean="0"/>
              <a:t>matthewmiller@nypl.org</a:t>
            </a:r>
            <a:r>
              <a:rPr lang="en-US" dirty="0" smtClean="0"/>
              <a:t> | @</a:t>
            </a:r>
            <a:r>
              <a:rPr lang="en-US" dirty="0" err="1" smtClean="0"/>
              <a:t>thisismmiller</a:t>
            </a:r>
            <a:endParaRPr lang="en-US" dirty="0" smtClean="0"/>
          </a:p>
          <a:p>
            <a:r>
              <a:rPr lang="en-US" dirty="0" smtClean="0"/>
              <a:t>NYPL Labs</a:t>
            </a:r>
          </a:p>
          <a:p>
            <a:r>
              <a:rPr lang="en-US" dirty="0" smtClean="0"/>
              <a:t>New York Public Library</a:t>
            </a:r>
            <a:endParaRPr lang="en-US" dirty="0"/>
          </a:p>
        </p:txBody>
      </p:sp>
      <p:sp>
        <p:nvSpPr>
          <p:cNvPr id="4" name="TextBox 3"/>
          <p:cNvSpPr txBox="1"/>
          <p:nvPr/>
        </p:nvSpPr>
        <p:spPr>
          <a:xfrm>
            <a:off x="3231156" y="6015305"/>
            <a:ext cx="2370473" cy="369332"/>
          </a:xfrm>
          <a:prstGeom prst="rect">
            <a:avLst/>
          </a:prstGeom>
          <a:noFill/>
        </p:spPr>
        <p:txBody>
          <a:bodyPr wrap="none" rtlCol="0">
            <a:spAutoFit/>
          </a:bodyPr>
          <a:lstStyle/>
          <a:p>
            <a:r>
              <a:rPr lang="en-US" dirty="0" smtClean="0">
                <a:solidFill>
                  <a:schemeClr val="bg1">
                    <a:lumMod val="50000"/>
                  </a:schemeClr>
                </a:solidFill>
              </a:rPr>
              <a:t>Code4Lib 2014, Raleigh </a:t>
            </a:r>
            <a:endParaRPr lang="en-US" dirty="0">
              <a:solidFill>
                <a:schemeClr val="bg1">
                  <a:lumMod val="50000"/>
                </a:schemeClr>
              </a:solidFill>
            </a:endParaRPr>
          </a:p>
        </p:txBody>
      </p:sp>
      <p:pic>
        <p:nvPicPr>
          <p:cNvPr id="5" name="Picture 4" descr="icon_205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723" y="427180"/>
            <a:ext cx="1062182" cy="1062182"/>
          </a:xfrm>
          <a:prstGeom prst="rect">
            <a:avLst/>
          </a:prstGeom>
        </p:spPr>
      </p:pic>
      <p:pic>
        <p:nvPicPr>
          <p:cNvPr id="6" name="Picture 5" descr="icon_354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9182" y="992914"/>
            <a:ext cx="1524000" cy="1524000"/>
          </a:xfrm>
          <a:prstGeom prst="rect">
            <a:avLst/>
          </a:prstGeom>
        </p:spPr>
      </p:pic>
    </p:spTree>
    <p:extLst>
      <p:ext uri="{BB962C8B-B14F-4D97-AF65-F5344CB8AC3E}">
        <p14:creationId xmlns:p14="http://schemas.microsoft.com/office/powerpoint/2010/main" val="25937313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in Archives</a:t>
            </a:r>
            <a:endParaRPr lang="en-US" dirty="0"/>
          </a:p>
        </p:txBody>
      </p:sp>
      <p:sp>
        <p:nvSpPr>
          <p:cNvPr id="3" name="Content Placeholder 2"/>
          <p:cNvSpPr>
            <a:spLocks noGrp="1"/>
          </p:cNvSpPr>
          <p:nvPr>
            <p:ph idx="1"/>
          </p:nvPr>
        </p:nvSpPr>
        <p:spPr/>
        <p:txBody>
          <a:bodyPr/>
          <a:lstStyle/>
          <a:p>
            <a:r>
              <a:rPr lang="en-US" dirty="0" smtClean="0"/>
              <a:t>Next steps</a:t>
            </a:r>
          </a:p>
          <a:p>
            <a:pPr lvl="1"/>
            <a:r>
              <a:rPr lang="en-US" dirty="0" smtClean="0"/>
              <a:t>NLP the EAD files for more controlled terms.</a:t>
            </a:r>
          </a:p>
          <a:p>
            <a:pPr lvl="1"/>
            <a:r>
              <a:rPr lang="en-US" dirty="0" smtClean="0"/>
              <a:t>Leverage exiting term’s linked data to bolster terms associated with a collection.</a:t>
            </a:r>
          </a:p>
          <a:p>
            <a:pPr lvl="1"/>
            <a:r>
              <a:rPr lang="en-US" dirty="0" smtClean="0"/>
              <a:t>Add institutional data to the graph, who donated what.</a:t>
            </a:r>
          </a:p>
          <a:p>
            <a:pPr lvl="1"/>
            <a:r>
              <a:rPr lang="en-US" dirty="0" smtClean="0"/>
              <a:t>Start building links between collections based on shared web visits.</a:t>
            </a:r>
          </a:p>
          <a:p>
            <a:pPr lvl="1"/>
            <a:endParaRPr lang="en-US" dirty="0"/>
          </a:p>
        </p:txBody>
      </p:sp>
      <p:pic>
        <p:nvPicPr>
          <p:cNvPr id="4" name="Picture 3" descr="icon_1786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956" y="353003"/>
            <a:ext cx="1064635" cy="1064635"/>
          </a:xfrm>
          <a:prstGeom prst="rect">
            <a:avLst/>
          </a:prstGeom>
        </p:spPr>
      </p:pic>
    </p:spTree>
    <p:extLst>
      <p:ext uri="{BB962C8B-B14F-4D97-AF65-F5344CB8AC3E}">
        <p14:creationId xmlns:p14="http://schemas.microsoft.com/office/powerpoint/2010/main" val="13030888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Networks in the Catalog</a:t>
            </a:r>
            <a:endParaRPr lang="en-US" dirty="0"/>
          </a:p>
        </p:txBody>
      </p:sp>
      <p:sp>
        <p:nvSpPr>
          <p:cNvPr id="3" name="Content Placeholder 2"/>
          <p:cNvSpPr>
            <a:spLocks noGrp="1"/>
          </p:cNvSpPr>
          <p:nvPr>
            <p:ph idx="1"/>
          </p:nvPr>
        </p:nvSpPr>
        <p:spPr>
          <a:xfrm>
            <a:off x="457200" y="1600200"/>
            <a:ext cx="8229600" cy="5107311"/>
          </a:xfrm>
        </p:spPr>
        <p:txBody>
          <a:bodyPr>
            <a:normAutofit lnSpcReduction="10000"/>
          </a:bodyPr>
          <a:lstStyle/>
          <a:p>
            <a:r>
              <a:rPr lang="en-US" dirty="0" smtClean="0"/>
              <a:t>Each subject is a node in the graph. Including subdivisions.</a:t>
            </a:r>
          </a:p>
          <a:p>
            <a:r>
              <a:rPr lang="en-US" dirty="0" smtClean="0"/>
              <a:t>A subject is added only if it is used in more than one resource.</a:t>
            </a:r>
          </a:p>
          <a:p>
            <a:r>
              <a:rPr lang="en-US" dirty="0" smtClean="0"/>
              <a:t>The size of the node is determined by the number of occurrences. </a:t>
            </a:r>
          </a:p>
          <a:p>
            <a:r>
              <a:rPr lang="en-US" dirty="0" smtClean="0"/>
              <a:t>When two subjects occur in the same record a connection or edge is made between them.</a:t>
            </a:r>
          </a:p>
          <a:p>
            <a:r>
              <a:rPr lang="en-US" dirty="0" smtClean="0"/>
              <a:t>The more co-occurrences the stronger the connection</a:t>
            </a:r>
          </a:p>
        </p:txBody>
      </p:sp>
      <p:pic>
        <p:nvPicPr>
          <p:cNvPr id="5" name="Picture 4" descr="icon_168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47819"/>
            <a:ext cx="969819" cy="969819"/>
          </a:xfrm>
          <a:prstGeom prst="rect">
            <a:avLst/>
          </a:prstGeom>
        </p:spPr>
      </p:pic>
    </p:spTree>
    <p:extLst>
      <p:ext uri="{BB962C8B-B14F-4D97-AF65-F5344CB8AC3E}">
        <p14:creationId xmlns:p14="http://schemas.microsoft.com/office/powerpoint/2010/main" val="13564999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Networks in the Catalog</a:t>
            </a:r>
            <a:endParaRPr lang="en-US" dirty="0"/>
          </a:p>
        </p:txBody>
      </p:sp>
      <p:pic>
        <p:nvPicPr>
          <p:cNvPr id="5" name="Picture 4" descr="icon_168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47819"/>
            <a:ext cx="969819" cy="969819"/>
          </a:xfrm>
          <a:prstGeom prst="rect">
            <a:avLst/>
          </a:prstGeom>
        </p:spPr>
      </p:pic>
      <p:pic>
        <p:nvPicPr>
          <p:cNvPr id="4" name="Picture 3"/>
          <p:cNvPicPr>
            <a:picLocks noChangeAspect="1"/>
          </p:cNvPicPr>
          <p:nvPr/>
        </p:nvPicPr>
        <p:blipFill>
          <a:blip r:embed="rId3"/>
          <a:stretch>
            <a:fillRect/>
          </a:stretch>
        </p:blipFill>
        <p:spPr>
          <a:xfrm>
            <a:off x="457200" y="2546371"/>
            <a:ext cx="1765300" cy="2070100"/>
          </a:xfrm>
          <a:prstGeom prst="rect">
            <a:avLst/>
          </a:prstGeom>
        </p:spPr>
      </p:pic>
      <p:sp>
        <p:nvSpPr>
          <p:cNvPr id="9" name="Rectangle 8"/>
          <p:cNvSpPr/>
          <p:nvPr/>
        </p:nvSpPr>
        <p:spPr>
          <a:xfrm>
            <a:off x="2788672" y="2585146"/>
            <a:ext cx="5898128" cy="2031325"/>
          </a:xfrm>
          <a:prstGeom prst="rect">
            <a:avLst/>
          </a:prstGeom>
        </p:spPr>
        <p:txBody>
          <a:bodyPr wrap="square">
            <a:spAutoFit/>
          </a:bodyPr>
          <a:lstStyle/>
          <a:p>
            <a:r>
              <a:rPr lang="en-US" dirty="0"/>
              <a:t>Lincoln, Abraham, -- 1809-1865.</a:t>
            </a:r>
          </a:p>
          <a:p>
            <a:r>
              <a:rPr lang="en-US" dirty="0"/>
              <a:t>Political leadership -- United States -- History.</a:t>
            </a:r>
          </a:p>
          <a:p>
            <a:r>
              <a:rPr lang="en-US" dirty="0"/>
              <a:t>Genius -- Case studies.</a:t>
            </a:r>
          </a:p>
          <a:p>
            <a:r>
              <a:rPr lang="en-US" dirty="0"/>
              <a:t>United States -- History -- Civil War, 1861-1865.</a:t>
            </a:r>
          </a:p>
          <a:p>
            <a:r>
              <a:rPr lang="en-US" dirty="0"/>
              <a:t>Lincoln, Abraham, -- 1809-1865 -- Friends and associates.</a:t>
            </a:r>
          </a:p>
          <a:p>
            <a:r>
              <a:rPr lang="en-US" dirty="0"/>
              <a:t>Presidents -- United States -- Biography.</a:t>
            </a:r>
          </a:p>
          <a:p>
            <a:r>
              <a:rPr lang="en-US" dirty="0"/>
              <a:t>United States -- Politics and government -- 1861-1865.</a:t>
            </a:r>
          </a:p>
        </p:txBody>
      </p:sp>
    </p:spTree>
    <p:extLst>
      <p:ext uri="{BB962C8B-B14F-4D97-AF65-F5344CB8AC3E}">
        <p14:creationId xmlns:p14="http://schemas.microsoft.com/office/powerpoint/2010/main" val="10627649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Networks in the Catalog</a:t>
            </a:r>
            <a:endParaRPr lang="en-US" dirty="0"/>
          </a:p>
        </p:txBody>
      </p:sp>
      <p:pic>
        <p:nvPicPr>
          <p:cNvPr id="5" name="Picture 4" descr="icon_168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47819"/>
            <a:ext cx="969819" cy="969819"/>
          </a:xfrm>
          <a:prstGeom prst="rect">
            <a:avLst/>
          </a:prstGeom>
        </p:spPr>
      </p:pic>
      <p:pic>
        <p:nvPicPr>
          <p:cNvPr id="4" name="Picture 3"/>
          <p:cNvPicPr>
            <a:picLocks noChangeAspect="1"/>
          </p:cNvPicPr>
          <p:nvPr/>
        </p:nvPicPr>
        <p:blipFill>
          <a:blip r:embed="rId3"/>
          <a:stretch>
            <a:fillRect/>
          </a:stretch>
        </p:blipFill>
        <p:spPr>
          <a:xfrm>
            <a:off x="457200" y="2546371"/>
            <a:ext cx="1765300" cy="2070100"/>
          </a:xfrm>
          <a:prstGeom prst="rect">
            <a:avLst/>
          </a:prstGeom>
        </p:spPr>
      </p:pic>
      <p:sp>
        <p:nvSpPr>
          <p:cNvPr id="9" name="Rectangle 8"/>
          <p:cNvSpPr/>
          <p:nvPr/>
        </p:nvSpPr>
        <p:spPr>
          <a:xfrm>
            <a:off x="2788672" y="2585146"/>
            <a:ext cx="5898128" cy="2031325"/>
          </a:xfrm>
          <a:prstGeom prst="rect">
            <a:avLst/>
          </a:prstGeom>
        </p:spPr>
        <p:txBody>
          <a:bodyPr wrap="square">
            <a:spAutoFit/>
          </a:bodyPr>
          <a:lstStyle/>
          <a:p>
            <a:r>
              <a:rPr lang="en-US" dirty="0">
                <a:solidFill>
                  <a:schemeClr val="bg1">
                    <a:lumMod val="85000"/>
                  </a:schemeClr>
                </a:solidFill>
              </a:rPr>
              <a:t>Lincoln, Abraham, -- 1809-1865.</a:t>
            </a:r>
          </a:p>
          <a:p>
            <a:r>
              <a:rPr lang="en-US" dirty="0"/>
              <a:t>Political leadership -- United States -- History.</a:t>
            </a:r>
          </a:p>
          <a:p>
            <a:r>
              <a:rPr lang="en-US" dirty="0">
                <a:solidFill>
                  <a:schemeClr val="bg1">
                    <a:lumMod val="85000"/>
                  </a:schemeClr>
                </a:solidFill>
              </a:rPr>
              <a:t>Genius -- Case studies.</a:t>
            </a:r>
          </a:p>
          <a:p>
            <a:r>
              <a:rPr lang="en-US" dirty="0">
                <a:solidFill>
                  <a:schemeClr val="bg1">
                    <a:lumMod val="85000"/>
                  </a:schemeClr>
                </a:solidFill>
              </a:rPr>
              <a:t>United States -- History -- Civil War, 1861-1865.</a:t>
            </a:r>
          </a:p>
          <a:p>
            <a:r>
              <a:rPr lang="en-US" dirty="0">
                <a:solidFill>
                  <a:schemeClr val="bg1">
                    <a:lumMod val="85000"/>
                  </a:schemeClr>
                </a:solidFill>
              </a:rPr>
              <a:t>Lincoln, Abraham, -- 1809-1865 -- Friends and associates.</a:t>
            </a:r>
          </a:p>
          <a:p>
            <a:r>
              <a:rPr lang="en-US" dirty="0">
                <a:solidFill>
                  <a:schemeClr val="bg1">
                    <a:lumMod val="85000"/>
                  </a:schemeClr>
                </a:solidFill>
              </a:rPr>
              <a:t>Presidents -- United States -- Biography.</a:t>
            </a:r>
          </a:p>
          <a:p>
            <a:r>
              <a:rPr lang="en-US" dirty="0">
                <a:solidFill>
                  <a:schemeClr val="bg1">
                    <a:lumMod val="85000"/>
                  </a:schemeClr>
                </a:solidFill>
              </a:rPr>
              <a:t>United States -- Politics and government -- 1861-1865.</a:t>
            </a:r>
          </a:p>
        </p:txBody>
      </p:sp>
      <p:sp>
        <p:nvSpPr>
          <p:cNvPr id="21" name="Freeform 20"/>
          <p:cNvSpPr/>
          <p:nvPr/>
        </p:nvSpPr>
        <p:spPr>
          <a:xfrm>
            <a:off x="3869527" y="2267628"/>
            <a:ext cx="2691665" cy="635036"/>
          </a:xfrm>
          <a:custGeom>
            <a:avLst/>
            <a:gdLst>
              <a:gd name="connsiteX0" fmla="*/ 0 w 1825493"/>
              <a:gd name="connsiteY0" fmla="*/ 635036 h 635036"/>
              <a:gd name="connsiteX1" fmla="*/ 965659 w 1825493"/>
              <a:gd name="connsiteY1" fmla="*/ 5 h 635036"/>
              <a:gd name="connsiteX2" fmla="*/ 1825493 w 1825493"/>
              <a:gd name="connsiteY2" fmla="*/ 621806 h 635036"/>
            </a:gdLst>
            <a:ahLst/>
            <a:cxnLst>
              <a:cxn ang="0">
                <a:pos x="connsiteX0" y="connsiteY0"/>
              </a:cxn>
              <a:cxn ang="0">
                <a:pos x="connsiteX1" y="connsiteY1"/>
              </a:cxn>
              <a:cxn ang="0">
                <a:pos x="connsiteX2" y="connsiteY2"/>
              </a:cxn>
            </a:cxnLst>
            <a:rect l="l" t="t" r="r" b="b"/>
            <a:pathLst>
              <a:path w="1825493" h="635036">
                <a:moveTo>
                  <a:pt x="0" y="635036"/>
                </a:moveTo>
                <a:cubicBezTo>
                  <a:pt x="330705" y="318623"/>
                  <a:pt x="661410" y="2210"/>
                  <a:pt x="965659" y="5"/>
                </a:cubicBezTo>
                <a:cubicBezTo>
                  <a:pt x="1269908" y="-2200"/>
                  <a:pt x="1825493" y="621806"/>
                  <a:pt x="1825493" y="621806"/>
                </a:cubicBezTo>
              </a:path>
            </a:pathLst>
          </a:custGeom>
          <a:ln>
            <a:headEnd type="triangle"/>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2" name="Freeform 21"/>
          <p:cNvSpPr/>
          <p:nvPr/>
        </p:nvSpPr>
        <p:spPr>
          <a:xfrm>
            <a:off x="3869527" y="2267628"/>
            <a:ext cx="1825493" cy="635036"/>
          </a:xfrm>
          <a:custGeom>
            <a:avLst/>
            <a:gdLst>
              <a:gd name="connsiteX0" fmla="*/ 0 w 1825493"/>
              <a:gd name="connsiteY0" fmla="*/ 635036 h 635036"/>
              <a:gd name="connsiteX1" fmla="*/ 965659 w 1825493"/>
              <a:gd name="connsiteY1" fmla="*/ 5 h 635036"/>
              <a:gd name="connsiteX2" fmla="*/ 1825493 w 1825493"/>
              <a:gd name="connsiteY2" fmla="*/ 621806 h 635036"/>
            </a:gdLst>
            <a:ahLst/>
            <a:cxnLst>
              <a:cxn ang="0">
                <a:pos x="connsiteX0" y="connsiteY0"/>
              </a:cxn>
              <a:cxn ang="0">
                <a:pos x="connsiteX1" y="connsiteY1"/>
              </a:cxn>
              <a:cxn ang="0">
                <a:pos x="connsiteX2" y="connsiteY2"/>
              </a:cxn>
            </a:cxnLst>
            <a:rect l="l" t="t" r="r" b="b"/>
            <a:pathLst>
              <a:path w="1825493" h="635036">
                <a:moveTo>
                  <a:pt x="0" y="635036"/>
                </a:moveTo>
                <a:cubicBezTo>
                  <a:pt x="330705" y="318623"/>
                  <a:pt x="661410" y="2210"/>
                  <a:pt x="965659" y="5"/>
                </a:cubicBezTo>
                <a:cubicBezTo>
                  <a:pt x="1269908" y="-2200"/>
                  <a:pt x="1825493" y="621806"/>
                  <a:pt x="1825493" y="621806"/>
                </a:cubicBezTo>
              </a:path>
            </a:pathLst>
          </a:custGeom>
          <a:ln>
            <a:headEnd type="triangle"/>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897424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Networks in the Catalog</a:t>
            </a:r>
            <a:endParaRPr lang="en-US" dirty="0"/>
          </a:p>
        </p:txBody>
      </p:sp>
      <p:pic>
        <p:nvPicPr>
          <p:cNvPr id="5" name="Picture 4" descr="icon_168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47819"/>
            <a:ext cx="969819" cy="969819"/>
          </a:xfrm>
          <a:prstGeom prst="rect">
            <a:avLst/>
          </a:prstGeom>
        </p:spPr>
      </p:pic>
      <p:pic>
        <p:nvPicPr>
          <p:cNvPr id="4" name="Picture 3"/>
          <p:cNvPicPr>
            <a:picLocks noChangeAspect="1"/>
          </p:cNvPicPr>
          <p:nvPr/>
        </p:nvPicPr>
        <p:blipFill>
          <a:blip r:embed="rId3"/>
          <a:stretch>
            <a:fillRect/>
          </a:stretch>
        </p:blipFill>
        <p:spPr>
          <a:xfrm>
            <a:off x="457200" y="2546371"/>
            <a:ext cx="1765300" cy="2070100"/>
          </a:xfrm>
          <a:prstGeom prst="rect">
            <a:avLst/>
          </a:prstGeom>
        </p:spPr>
      </p:pic>
      <p:sp>
        <p:nvSpPr>
          <p:cNvPr id="9" name="Rectangle 8"/>
          <p:cNvSpPr/>
          <p:nvPr/>
        </p:nvSpPr>
        <p:spPr>
          <a:xfrm>
            <a:off x="2788672" y="2585146"/>
            <a:ext cx="5898128" cy="2031325"/>
          </a:xfrm>
          <a:prstGeom prst="rect">
            <a:avLst/>
          </a:prstGeom>
        </p:spPr>
        <p:txBody>
          <a:bodyPr wrap="square">
            <a:spAutoFit/>
          </a:bodyPr>
          <a:lstStyle/>
          <a:p>
            <a:r>
              <a:rPr lang="en-US" dirty="0">
                <a:solidFill>
                  <a:schemeClr val="bg1">
                    <a:lumMod val="85000"/>
                  </a:schemeClr>
                </a:solidFill>
              </a:rPr>
              <a:t>Lincoln, Abraham, -- 1809-1865.</a:t>
            </a:r>
          </a:p>
          <a:p>
            <a:r>
              <a:rPr lang="en-US" dirty="0">
                <a:solidFill>
                  <a:schemeClr val="bg1">
                    <a:lumMod val="85000"/>
                  </a:schemeClr>
                </a:solidFill>
              </a:rPr>
              <a:t>Political leadership -- </a:t>
            </a:r>
            <a:r>
              <a:rPr lang="en-US" dirty="0"/>
              <a:t>United States </a:t>
            </a:r>
            <a:r>
              <a:rPr lang="en-US" dirty="0">
                <a:solidFill>
                  <a:schemeClr val="bg1">
                    <a:lumMod val="85000"/>
                  </a:schemeClr>
                </a:solidFill>
              </a:rPr>
              <a:t>-- History.</a:t>
            </a:r>
          </a:p>
          <a:p>
            <a:r>
              <a:rPr lang="en-US" dirty="0">
                <a:solidFill>
                  <a:schemeClr val="bg1">
                    <a:lumMod val="85000"/>
                  </a:schemeClr>
                </a:solidFill>
              </a:rPr>
              <a:t>Genius -- Case studies.</a:t>
            </a:r>
          </a:p>
          <a:p>
            <a:r>
              <a:rPr lang="en-US" dirty="0">
                <a:solidFill>
                  <a:schemeClr val="bg1">
                    <a:lumMod val="85000"/>
                  </a:schemeClr>
                </a:solidFill>
              </a:rPr>
              <a:t>United States -- History -- Civil War, 1861-1865.</a:t>
            </a:r>
          </a:p>
          <a:p>
            <a:r>
              <a:rPr lang="en-US" dirty="0"/>
              <a:t>Lincoln, Abraham</a:t>
            </a:r>
            <a:r>
              <a:rPr lang="en-US" dirty="0">
                <a:solidFill>
                  <a:schemeClr val="bg1">
                    <a:lumMod val="85000"/>
                  </a:schemeClr>
                </a:solidFill>
              </a:rPr>
              <a:t>, -- 1809-1865 -- Friends and associates.</a:t>
            </a:r>
          </a:p>
          <a:p>
            <a:r>
              <a:rPr lang="en-US" dirty="0">
                <a:solidFill>
                  <a:schemeClr val="bg1">
                    <a:lumMod val="85000"/>
                  </a:schemeClr>
                </a:solidFill>
              </a:rPr>
              <a:t>Presidents -- United States -- Biography.</a:t>
            </a:r>
          </a:p>
          <a:p>
            <a:r>
              <a:rPr lang="en-US" dirty="0">
                <a:solidFill>
                  <a:schemeClr val="bg1">
                    <a:lumMod val="85000"/>
                  </a:schemeClr>
                </a:solidFill>
              </a:rPr>
              <a:t>United States -- Politics and government -- 1861-1865.</a:t>
            </a:r>
          </a:p>
        </p:txBody>
      </p:sp>
      <p:cxnSp>
        <p:nvCxnSpPr>
          <p:cNvPr id="6" name="Curved Connector 5"/>
          <p:cNvCxnSpPr/>
          <p:nvPr/>
        </p:nvCxnSpPr>
        <p:spPr>
          <a:xfrm rot="10800000" flipV="1">
            <a:off x="4576961" y="3188381"/>
            <a:ext cx="899520" cy="687951"/>
          </a:xfrm>
          <a:prstGeom prst="curvedConnector3">
            <a:avLst>
              <a:gd name="adj1" fmla="val 0"/>
            </a:avLst>
          </a:prstGeom>
          <a:ln>
            <a:headEnd type="arrow"/>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305747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Networks in the Catalog</a:t>
            </a:r>
            <a:endParaRPr lang="en-US" dirty="0"/>
          </a:p>
        </p:txBody>
      </p:sp>
      <p:pic>
        <p:nvPicPr>
          <p:cNvPr id="5" name="Picture 4" descr="icon_168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47819"/>
            <a:ext cx="969819" cy="969819"/>
          </a:xfrm>
          <a:prstGeom prst="rect">
            <a:avLst/>
          </a:prstGeom>
        </p:spPr>
      </p:pic>
      <p:sp>
        <p:nvSpPr>
          <p:cNvPr id="10" name="Content Placeholder 2"/>
          <p:cNvSpPr>
            <a:spLocks noGrp="1"/>
          </p:cNvSpPr>
          <p:nvPr>
            <p:ph idx="1"/>
          </p:nvPr>
        </p:nvSpPr>
        <p:spPr>
          <a:xfrm>
            <a:off x="457200" y="1600200"/>
            <a:ext cx="8229600" cy="5107311"/>
          </a:xfrm>
        </p:spPr>
        <p:txBody>
          <a:bodyPr>
            <a:normAutofit/>
          </a:bodyPr>
          <a:lstStyle/>
          <a:p>
            <a:r>
              <a:rPr lang="en-US" dirty="0" smtClean="0"/>
              <a:t>8.5+ million MARC Records</a:t>
            </a:r>
          </a:p>
          <a:p>
            <a:r>
              <a:rPr lang="en-US" dirty="0" smtClean="0"/>
              <a:t>430,000+ subjects</a:t>
            </a:r>
          </a:p>
          <a:p>
            <a:r>
              <a:rPr lang="en-US" dirty="0" smtClean="0"/>
              <a:t>11+ million connections</a:t>
            </a:r>
          </a:p>
        </p:txBody>
      </p:sp>
    </p:spTree>
    <p:extLst>
      <p:ext uri="{BB962C8B-B14F-4D97-AF65-F5344CB8AC3E}">
        <p14:creationId xmlns:p14="http://schemas.microsoft.com/office/powerpoint/2010/main" val="13661088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4-03-26 at 1.36.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033" y="0"/>
            <a:ext cx="7198770" cy="6858000"/>
          </a:xfrm>
          <a:prstGeom prst="rect">
            <a:avLst/>
          </a:prstGeom>
        </p:spPr>
      </p:pic>
      <p:sp>
        <p:nvSpPr>
          <p:cNvPr id="6" name="Rectangle 5"/>
          <p:cNvSpPr/>
          <p:nvPr/>
        </p:nvSpPr>
        <p:spPr>
          <a:xfrm>
            <a:off x="6586890" y="0"/>
            <a:ext cx="2566273" cy="4415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6596053" y="0"/>
            <a:ext cx="2557110" cy="646331"/>
          </a:xfrm>
          <a:prstGeom prst="rect">
            <a:avLst/>
          </a:prstGeom>
          <a:noFill/>
        </p:spPr>
        <p:txBody>
          <a:bodyPr wrap="none" rtlCol="0">
            <a:spAutoFit/>
          </a:bodyPr>
          <a:lstStyle/>
          <a:p>
            <a:r>
              <a:rPr lang="en-US" dirty="0" smtClean="0">
                <a:solidFill>
                  <a:schemeClr val="bg1"/>
                </a:solidFill>
                <a:hlinkClick r:id="rId3"/>
              </a:rPr>
              <a:t>http://bit.ly/nyplnetwork</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1004708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ode4libnetworkoverla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557" y="0"/>
            <a:ext cx="7198347" cy="6858000"/>
          </a:xfrm>
          <a:prstGeom prst="rect">
            <a:avLst/>
          </a:prstGeom>
        </p:spPr>
      </p:pic>
    </p:spTree>
    <p:extLst>
      <p:ext uri="{BB962C8B-B14F-4D97-AF65-F5344CB8AC3E}">
        <p14:creationId xmlns:p14="http://schemas.microsoft.com/office/powerpoint/2010/main" val="1773038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Networks in the Catalog</a:t>
            </a:r>
            <a:endParaRPr lang="en-US" dirty="0"/>
          </a:p>
        </p:txBody>
      </p:sp>
      <p:pic>
        <p:nvPicPr>
          <p:cNvPr id="5" name="Picture 4" descr="icon_168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47819"/>
            <a:ext cx="969819" cy="969819"/>
          </a:xfrm>
          <a:prstGeom prst="rect">
            <a:avLst/>
          </a:prstGeom>
        </p:spPr>
      </p:pic>
      <p:sp>
        <p:nvSpPr>
          <p:cNvPr id="7" name="Content Placeholder 2"/>
          <p:cNvSpPr>
            <a:spLocks noGrp="1"/>
          </p:cNvSpPr>
          <p:nvPr>
            <p:ph idx="1"/>
          </p:nvPr>
        </p:nvSpPr>
        <p:spPr>
          <a:xfrm>
            <a:off x="457200" y="1600200"/>
            <a:ext cx="8229600" cy="5107311"/>
          </a:xfrm>
        </p:spPr>
        <p:txBody>
          <a:bodyPr>
            <a:normAutofit/>
          </a:bodyPr>
          <a:lstStyle/>
          <a:p>
            <a:r>
              <a:rPr lang="en-US" dirty="0" smtClean="0"/>
              <a:t>How to:</a:t>
            </a:r>
          </a:p>
          <a:p>
            <a:pPr lvl="1"/>
            <a:r>
              <a:rPr lang="en-US" dirty="0" smtClean="0"/>
              <a:t>Compile MARC records into node/edge relationships.</a:t>
            </a:r>
          </a:p>
          <a:p>
            <a:pPr lvl="1"/>
            <a:r>
              <a:rPr lang="en-US" dirty="0" smtClean="0"/>
              <a:t>A tool to render the network based on existing network analysis algorithms. </a:t>
            </a:r>
          </a:p>
          <a:p>
            <a:pPr lvl="1"/>
            <a:r>
              <a:rPr lang="en-US" dirty="0" smtClean="0"/>
              <a:t> Take that information and make a visual representation of the network.</a:t>
            </a:r>
          </a:p>
          <a:p>
            <a:pPr lvl="1"/>
            <a:r>
              <a:rPr lang="en-US" dirty="0" smtClean="0"/>
              <a:t>Present that visual representation in a web base format.</a:t>
            </a:r>
          </a:p>
          <a:p>
            <a:pPr lvl="1"/>
            <a:endParaRPr lang="en-US" dirty="0" smtClean="0"/>
          </a:p>
        </p:txBody>
      </p:sp>
    </p:spTree>
    <p:extLst>
      <p:ext uri="{BB962C8B-B14F-4D97-AF65-F5344CB8AC3E}">
        <p14:creationId xmlns:p14="http://schemas.microsoft.com/office/powerpoint/2010/main" val="7654583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Networks in the Catalog</a:t>
            </a:r>
            <a:endParaRPr lang="en-US" dirty="0"/>
          </a:p>
        </p:txBody>
      </p:sp>
      <p:pic>
        <p:nvPicPr>
          <p:cNvPr id="5" name="Picture 4" descr="icon_168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47819"/>
            <a:ext cx="969819" cy="969819"/>
          </a:xfrm>
          <a:prstGeom prst="rect">
            <a:avLst/>
          </a:prstGeom>
        </p:spPr>
      </p:pic>
      <p:sp>
        <p:nvSpPr>
          <p:cNvPr id="7" name="Content Placeholder 2"/>
          <p:cNvSpPr>
            <a:spLocks noGrp="1"/>
          </p:cNvSpPr>
          <p:nvPr>
            <p:ph idx="1"/>
          </p:nvPr>
        </p:nvSpPr>
        <p:spPr>
          <a:xfrm>
            <a:off x="457200" y="1600200"/>
            <a:ext cx="8229600" cy="5107311"/>
          </a:xfrm>
        </p:spPr>
        <p:txBody>
          <a:bodyPr>
            <a:normAutofit/>
          </a:bodyPr>
          <a:lstStyle/>
          <a:p>
            <a:r>
              <a:rPr lang="en-US" dirty="0" smtClean="0"/>
              <a:t>Compile MARC records into node/edge relationships.</a:t>
            </a:r>
          </a:p>
          <a:p>
            <a:pPr lvl="1"/>
            <a:r>
              <a:rPr lang="en-US" dirty="0" err="1" smtClean="0"/>
              <a:t>pyMARC</a:t>
            </a:r>
            <a:r>
              <a:rPr lang="en-US" dirty="0" smtClean="0"/>
              <a:t> to process subject headings into a </a:t>
            </a:r>
            <a:r>
              <a:rPr lang="en-US" dirty="0" err="1" smtClean="0"/>
              <a:t>Gephi</a:t>
            </a:r>
            <a:r>
              <a:rPr lang="en-US" dirty="0" smtClean="0"/>
              <a:t> XML document.</a:t>
            </a:r>
          </a:p>
          <a:p>
            <a:pPr lvl="1"/>
            <a:endParaRPr lang="en-US" dirty="0" smtClean="0"/>
          </a:p>
        </p:txBody>
      </p:sp>
    </p:spTree>
    <p:extLst>
      <p:ext uri="{BB962C8B-B14F-4D97-AF65-F5344CB8AC3E}">
        <p14:creationId xmlns:p14="http://schemas.microsoft.com/office/powerpoint/2010/main" val="4589440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170544" y="1923460"/>
            <a:ext cx="6516255" cy="4525963"/>
          </a:xfrm>
        </p:spPr>
        <p:txBody>
          <a:bodyPr/>
          <a:lstStyle/>
          <a:p>
            <a:pPr marL="0" indent="0">
              <a:buNone/>
            </a:pPr>
            <a:r>
              <a:rPr lang="en-US" dirty="0" smtClean="0"/>
              <a:t>Why Networks?</a:t>
            </a:r>
          </a:p>
          <a:p>
            <a:pPr marL="0" indent="0">
              <a:buNone/>
            </a:pPr>
            <a:endParaRPr lang="en-US" dirty="0"/>
          </a:p>
          <a:p>
            <a:pPr marL="0" indent="0">
              <a:buNone/>
            </a:pPr>
            <a:r>
              <a:rPr lang="en-US" dirty="0" smtClean="0"/>
              <a:t>Networks in Archives</a:t>
            </a:r>
          </a:p>
          <a:p>
            <a:pPr marL="0" indent="0">
              <a:buNone/>
            </a:pPr>
            <a:endParaRPr lang="en-US" dirty="0"/>
          </a:p>
          <a:p>
            <a:pPr marL="0" indent="0">
              <a:buNone/>
            </a:pPr>
            <a:r>
              <a:rPr lang="en-US" dirty="0" smtClean="0"/>
              <a:t>Networks in the Catalog</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p:txBody>
      </p:sp>
      <p:pic>
        <p:nvPicPr>
          <p:cNvPr id="4" name="Picture 3" descr="icon_128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455" y="1740898"/>
            <a:ext cx="1131454" cy="1131454"/>
          </a:xfrm>
          <a:prstGeom prst="rect">
            <a:avLst/>
          </a:prstGeom>
        </p:spPr>
      </p:pic>
      <p:pic>
        <p:nvPicPr>
          <p:cNvPr id="6" name="Picture 5" descr="icon_1786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274" y="2872352"/>
            <a:ext cx="1064635" cy="1064635"/>
          </a:xfrm>
          <a:prstGeom prst="rect">
            <a:avLst/>
          </a:prstGeom>
        </p:spPr>
      </p:pic>
      <p:pic>
        <p:nvPicPr>
          <p:cNvPr id="7" name="Picture 6" descr="icon_168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454" y="4017802"/>
            <a:ext cx="969819" cy="969819"/>
          </a:xfrm>
          <a:prstGeom prst="rect">
            <a:avLst/>
          </a:prstGeom>
        </p:spPr>
      </p:pic>
    </p:spTree>
    <p:extLst>
      <p:ext uri="{BB962C8B-B14F-4D97-AF65-F5344CB8AC3E}">
        <p14:creationId xmlns:p14="http://schemas.microsoft.com/office/powerpoint/2010/main" val="6804299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Networks in the Catalog</a:t>
            </a:r>
            <a:endParaRPr lang="en-US" dirty="0"/>
          </a:p>
        </p:txBody>
      </p:sp>
      <p:pic>
        <p:nvPicPr>
          <p:cNvPr id="5" name="Picture 4" descr="icon_168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47819"/>
            <a:ext cx="969819" cy="969819"/>
          </a:xfrm>
          <a:prstGeom prst="rect">
            <a:avLst/>
          </a:prstGeom>
        </p:spPr>
      </p:pic>
      <p:sp>
        <p:nvSpPr>
          <p:cNvPr id="7" name="Content Placeholder 2"/>
          <p:cNvSpPr>
            <a:spLocks noGrp="1"/>
          </p:cNvSpPr>
          <p:nvPr>
            <p:ph idx="1"/>
          </p:nvPr>
        </p:nvSpPr>
        <p:spPr>
          <a:xfrm>
            <a:off x="457200" y="1600200"/>
            <a:ext cx="8229600" cy="5107311"/>
          </a:xfrm>
        </p:spPr>
        <p:txBody>
          <a:bodyPr>
            <a:normAutofit/>
          </a:bodyPr>
          <a:lstStyle/>
          <a:p>
            <a:r>
              <a:rPr lang="en-US" dirty="0" smtClean="0"/>
              <a:t>A tool to render the network based on existing network analysis algorithms. </a:t>
            </a:r>
          </a:p>
          <a:p>
            <a:pPr lvl="1"/>
            <a:r>
              <a:rPr lang="en-US" dirty="0" smtClean="0"/>
              <a:t>Using </a:t>
            </a:r>
            <a:r>
              <a:rPr lang="en-US" dirty="0" err="1" smtClean="0"/>
              <a:t>Gephi</a:t>
            </a:r>
            <a:r>
              <a:rPr lang="en-US" dirty="0" smtClean="0"/>
              <a:t>, but not the GUI.</a:t>
            </a:r>
          </a:p>
          <a:p>
            <a:pPr lvl="2"/>
            <a:r>
              <a:rPr lang="en-US" dirty="0" err="1" smtClean="0"/>
              <a:t>Gephi</a:t>
            </a:r>
            <a:r>
              <a:rPr lang="en-US" dirty="0" smtClean="0"/>
              <a:t> Toolkit – a library of  the core rendering functions of </a:t>
            </a:r>
            <a:r>
              <a:rPr lang="en-US" dirty="0" err="1" smtClean="0"/>
              <a:t>Gephi</a:t>
            </a:r>
            <a:r>
              <a:rPr lang="en-US" dirty="0" smtClean="0"/>
              <a:t>.</a:t>
            </a:r>
          </a:p>
          <a:p>
            <a:pPr lvl="2"/>
            <a:r>
              <a:rPr lang="en-US" dirty="0" smtClean="0">
                <a:hlinkClick r:id="rId3"/>
              </a:rPr>
              <a:t>https://gephi.org/toolkit/</a:t>
            </a:r>
            <a:endParaRPr lang="en-US" dirty="0" smtClean="0"/>
          </a:p>
          <a:p>
            <a:pPr lvl="2"/>
            <a:r>
              <a:rPr lang="en-US" dirty="0" smtClean="0"/>
              <a:t>Using the Force Atlas 2 layout algorithm.</a:t>
            </a:r>
          </a:p>
          <a:p>
            <a:pPr lvl="2"/>
            <a:endParaRPr lang="en-US" dirty="0"/>
          </a:p>
          <a:p>
            <a:r>
              <a:rPr lang="en-US" dirty="0" smtClean="0"/>
              <a:t>Video.</a:t>
            </a:r>
          </a:p>
          <a:p>
            <a:pPr lvl="2"/>
            <a:endParaRPr lang="en-US" dirty="0"/>
          </a:p>
          <a:p>
            <a:pPr lvl="2"/>
            <a:endParaRPr lang="en-US" dirty="0" smtClean="0"/>
          </a:p>
          <a:p>
            <a:pPr lvl="2"/>
            <a:endParaRPr lang="en-US" dirty="0" smtClean="0"/>
          </a:p>
        </p:txBody>
      </p:sp>
    </p:spTree>
    <p:extLst>
      <p:ext uri="{BB962C8B-B14F-4D97-AF65-F5344CB8AC3E}">
        <p14:creationId xmlns:p14="http://schemas.microsoft.com/office/powerpoint/2010/main" val="6636201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Networks in the Catalog</a:t>
            </a:r>
            <a:endParaRPr lang="en-US" dirty="0"/>
          </a:p>
        </p:txBody>
      </p:sp>
      <p:pic>
        <p:nvPicPr>
          <p:cNvPr id="5" name="Picture 4" descr="icon_168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47819"/>
            <a:ext cx="969819" cy="969819"/>
          </a:xfrm>
          <a:prstGeom prst="rect">
            <a:avLst/>
          </a:prstGeom>
        </p:spPr>
      </p:pic>
      <p:sp>
        <p:nvSpPr>
          <p:cNvPr id="7" name="Content Placeholder 2"/>
          <p:cNvSpPr>
            <a:spLocks noGrp="1"/>
          </p:cNvSpPr>
          <p:nvPr>
            <p:ph idx="1"/>
          </p:nvPr>
        </p:nvSpPr>
        <p:spPr>
          <a:xfrm>
            <a:off x="457200" y="1600200"/>
            <a:ext cx="8229600" cy="5107311"/>
          </a:xfrm>
        </p:spPr>
        <p:txBody>
          <a:bodyPr>
            <a:normAutofit/>
          </a:bodyPr>
          <a:lstStyle/>
          <a:p>
            <a:r>
              <a:rPr lang="en-US" dirty="0" smtClean="0"/>
              <a:t>Take that information and make a visual representation of the network.</a:t>
            </a:r>
          </a:p>
          <a:p>
            <a:pPr lvl="1"/>
            <a:r>
              <a:rPr lang="en-US" dirty="0" smtClean="0"/>
              <a:t>Used Python bindings of </a:t>
            </a:r>
            <a:r>
              <a:rPr lang="en-US" dirty="0" err="1" smtClean="0"/>
              <a:t>GraphicsMagick</a:t>
            </a:r>
            <a:r>
              <a:rPr lang="en-US" dirty="0" smtClean="0"/>
              <a:t> to draw one very large PNG.</a:t>
            </a:r>
          </a:p>
          <a:p>
            <a:pPr lvl="1"/>
            <a:r>
              <a:rPr lang="en-US" dirty="0" smtClean="0"/>
              <a:t>Cut into tiles with </a:t>
            </a:r>
            <a:r>
              <a:rPr lang="en-US" dirty="0" smtClean="0">
                <a:hlinkClick r:id="rId3"/>
              </a:rPr>
              <a:t>libvips</a:t>
            </a:r>
            <a:r>
              <a:rPr lang="en-US" dirty="0" smtClean="0"/>
              <a:t>.</a:t>
            </a:r>
          </a:p>
          <a:p>
            <a:pPr lvl="1"/>
            <a:r>
              <a:rPr lang="en-US" dirty="0" smtClean="0"/>
              <a:t>Keep track of the coordinates of all nodes.</a:t>
            </a:r>
          </a:p>
        </p:txBody>
      </p:sp>
    </p:spTree>
    <p:extLst>
      <p:ext uri="{BB962C8B-B14F-4D97-AF65-F5344CB8AC3E}">
        <p14:creationId xmlns:p14="http://schemas.microsoft.com/office/powerpoint/2010/main" val="35588442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Networks in the Catalog</a:t>
            </a:r>
            <a:endParaRPr lang="en-US" dirty="0"/>
          </a:p>
        </p:txBody>
      </p:sp>
      <p:pic>
        <p:nvPicPr>
          <p:cNvPr id="5" name="Picture 4" descr="icon_168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47819"/>
            <a:ext cx="969819" cy="969819"/>
          </a:xfrm>
          <a:prstGeom prst="rect">
            <a:avLst/>
          </a:prstGeom>
        </p:spPr>
      </p:pic>
      <p:sp>
        <p:nvSpPr>
          <p:cNvPr id="7" name="Content Placeholder 2"/>
          <p:cNvSpPr>
            <a:spLocks noGrp="1"/>
          </p:cNvSpPr>
          <p:nvPr>
            <p:ph idx="1"/>
          </p:nvPr>
        </p:nvSpPr>
        <p:spPr>
          <a:xfrm>
            <a:off x="457200" y="1600200"/>
            <a:ext cx="8229600" cy="5107311"/>
          </a:xfrm>
        </p:spPr>
        <p:txBody>
          <a:bodyPr>
            <a:normAutofit/>
          </a:bodyPr>
          <a:lstStyle/>
          <a:p>
            <a:r>
              <a:rPr lang="en-US" dirty="0" smtClean="0"/>
              <a:t>Present that visual representation in a web base format.</a:t>
            </a:r>
          </a:p>
          <a:p>
            <a:pPr lvl="1"/>
            <a:r>
              <a:rPr lang="en-US" dirty="0" smtClean="0"/>
              <a:t>Used </a:t>
            </a:r>
            <a:r>
              <a:rPr lang="en-US" dirty="0" err="1" smtClean="0"/>
              <a:t>OpenSeaDragon</a:t>
            </a:r>
            <a:r>
              <a:rPr lang="en-US" dirty="0" smtClean="0"/>
              <a:t> image tile viewer to navigate.</a:t>
            </a:r>
          </a:p>
          <a:p>
            <a:pPr lvl="1"/>
            <a:r>
              <a:rPr lang="en-US" dirty="0" smtClean="0"/>
              <a:t>Used </a:t>
            </a:r>
            <a:r>
              <a:rPr lang="en-US" dirty="0" err="1" smtClean="0"/>
              <a:t>ElasticSearch</a:t>
            </a:r>
            <a:r>
              <a:rPr lang="en-US" dirty="0" smtClean="0"/>
              <a:t> to translate client clicks into node positions and provide search function.</a:t>
            </a:r>
          </a:p>
          <a:p>
            <a:pPr lvl="1"/>
            <a:endParaRPr lang="en-US" dirty="0" smtClean="0"/>
          </a:p>
        </p:txBody>
      </p:sp>
    </p:spTree>
    <p:extLst>
      <p:ext uri="{BB962C8B-B14F-4D97-AF65-F5344CB8AC3E}">
        <p14:creationId xmlns:p14="http://schemas.microsoft.com/office/powerpoint/2010/main" val="39116621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Networks in the Catalog</a:t>
            </a:r>
            <a:endParaRPr lang="en-US" dirty="0"/>
          </a:p>
        </p:txBody>
      </p:sp>
      <p:pic>
        <p:nvPicPr>
          <p:cNvPr id="5" name="Picture 4" descr="icon_168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47819"/>
            <a:ext cx="969819" cy="969819"/>
          </a:xfrm>
          <a:prstGeom prst="rect">
            <a:avLst/>
          </a:prstGeom>
        </p:spPr>
      </p:pic>
      <p:sp>
        <p:nvSpPr>
          <p:cNvPr id="7" name="Content Placeholder 2"/>
          <p:cNvSpPr>
            <a:spLocks noGrp="1"/>
          </p:cNvSpPr>
          <p:nvPr>
            <p:ph idx="1"/>
          </p:nvPr>
        </p:nvSpPr>
        <p:spPr>
          <a:xfrm>
            <a:off x="457200" y="1600200"/>
            <a:ext cx="8229600" cy="5107311"/>
          </a:xfrm>
        </p:spPr>
        <p:txBody>
          <a:bodyPr>
            <a:normAutofit/>
          </a:bodyPr>
          <a:lstStyle/>
          <a:p>
            <a:r>
              <a:rPr lang="en-US" dirty="0" smtClean="0"/>
              <a:t>Next Steps</a:t>
            </a:r>
          </a:p>
          <a:p>
            <a:pPr lvl="1"/>
            <a:r>
              <a:rPr lang="en-US" dirty="0" smtClean="0"/>
              <a:t>Continue to refine the rendering parameters and experiment with other layout </a:t>
            </a:r>
            <a:r>
              <a:rPr lang="en-US" dirty="0" smtClean="0"/>
              <a:t>algorithms.</a:t>
            </a:r>
          </a:p>
          <a:p>
            <a:pPr lvl="1"/>
            <a:r>
              <a:rPr lang="en-US" dirty="0" smtClean="0"/>
              <a:t>Use subfield subject in more specific ways.</a:t>
            </a:r>
            <a:endParaRPr lang="en-US" dirty="0" smtClean="0"/>
          </a:p>
          <a:p>
            <a:pPr lvl="1"/>
            <a:r>
              <a:rPr lang="en-US" dirty="0" smtClean="0"/>
              <a:t>Provide more interactivity, sub-networks, shared connections, etc.</a:t>
            </a:r>
          </a:p>
        </p:txBody>
      </p:sp>
    </p:spTree>
    <p:extLst>
      <p:ext uri="{BB962C8B-B14F-4D97-AF65-F5344CB8AC3E}">
        <p14:creationId xmlns:p14="http://schemas.microsoft.com/office/powerpoint/2010/main" val="37392481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Networks in the Catalog</a:t>
            </a:r>
            <a:endParaRPr lang="en-US" dirty="0"/>
          </a:p>
        </p:txBody>
      </p:sp>
      <p:pic>
        <p:nvPicPr>
          <p:cNvPr id="5" name="Picture 4" descr="icon_168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47819"/>
            <a:ext cx="969819" cy="969819"/>
          </a:xfrm>
          <a:prstGeom prst="rect">
            <a:avLst/>
          </a:prstGeom>
        </p:spPr>
      </p:pic>
      <p:sp>
        <p:nvSpPr>
          <p:cNvPr id="7" name="Content Placeholder 2"/>
          <p:cNvSpPr>
            <a:spLocks noGrp="1"/>
          </p:cNvSpPr>
          <p:nvPr>
            <p:ph idx="1"/>
          </p:nvPr>
        </p:nvSpPr>
        <p:spPr>
          <a:xfrm>
            <a:off x="457200" y="1600200"/>
            <a:ext cx="8229600" cy="5107311"/>
          </a:xfrm>
        </p:spPr>
        <p:txBody>
          <a:bodyPr>
            <a:normAutofit/>
          </a:bodyPr>
          <a:lstStyle/>
          <a:p>
            <a:r>
              <a:rPr lang="en-US" dirty="0" smtClean="0"/>
              <a:t>Next Steps</a:t>
            </a:r>
          </a:p>
          <a:p>
            <a:pPr lvl="1"/>
            <a:r>
              <a:rPr lang="en-US" dirty="0" smtClean="0"/>
              <a:t>Continue to refine the rendering parameters and experiment with other layout </a:t>
            </a:r>
            <a:r>
              <a:rPr lang="en-US" dirty="0" smtClean="0"/>
              <a:t>algorithms.</a:t>
            </a:r>
          </a:p>
          <a:p>
            <a:pPr lvl="1"/>
            <a:r>
              <a:rPr lang="en-US" dirty="0" smtClean="0"/>
              <a:t>Use subfield subject in more specific ways.</a:t>
            </a:r>
            <a:endParaRPr lang="en-US" dirty="0" smtClean="0"/>
          </a:p>
          <a:p>
            <a:pPr lvl="1"/>
            <a:r>
              <a:rPr lang="en-US" dirty="0" smtClean="0"/>
              <a:t>Provide more interactivity, sub-networks, shared connections, etc.</a:t>
            </a:r>
          </a:p>
        </p:txBody>
      </p:sp>
    </p:spTree>
    <p:extLst>
      <p:ext uri="{BB962C8B-B14F-4D97-AF65-F5344CB8AC3E}">
        <p14:creationId xmlns:p14="http://schemas.microsoft.com/office/powerpoint/2010/main" val="21178035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718"/>
            <a:ext cx="8229600" cy="1143000"/>
          </a:xfrm>
        </p:spPr>
        <p:txBody>
          <a:bodyPr/>
          <a:lstStyle/>
          <a:p>
            <a:r>
              <a:rPr lang="en-US" dirty="0" smtClean="0"/>
              <a:t>Thanks!</a:t>
            </a:r>
            <a:endParaRPr lang="en-US" dirty="0"/>
          </a:p>
        </p:txBody>
      </p:sp>
      <p:sp>
        <p:nvSpPr>
          <p:cNvPr id="3" name="Content Placeholder 2"/>
          <p:cNvSpPr>
            <a:spLocks noGrp="1"/>
          </p:cNvSpPr>
          <p:nvPr>
            <p:ph idx="1"/>
          </p:nvPr>
        </p:nvSpPr>
        <p:spPr>
          <a:xfrm>
            <a:off x="457200" y="1322374"/>
            <a:ext cx="8229600" cy="3400665"/>
          </a:xfrm>
        </p:spPr>
        <p:txBody>
          <a:bodyPr>
            <a:normAutofit fontScale="92500" lnSpcReduction="10000"/>
          </a:bodyPr>
          <a:lstStyle/>
          <a:p>
            <a:r>
              <a:rPr lang="en-US" dirty="0" smtClean="0"/>
              <a:t>Matt Miller</a:t>
            </a:r>
          </a:p>
          <a:p>
            <a:pPr lvl="1"/>
            <a:r>
              <a:rPr lang="en-US" dirty="0" smtClean="0">
                <a:hlinkClick r:id="rId2"/>
              </a:rPr>
              <a:t>matthewmiller@nypl.org</a:t>
            </a:r>
            <a:endParaRPr lang="en-US" dirty="0" smtClean="0"/>
          </a:p>
          <a:p>
            <a:pPr lvl="1"/>
            <a:r>
              <a:rPr lang="en-US" dirty="0"/>
              <a:t>@</a:t>
            </a:r>
            <a:r>
              <a:rPr lang="en-US" dirty="0" err="1" smtClean="0"/>
              <a:t>thisismmiller</a:t>
            </a:r>
            <a:endParaRPr lang="en-US" dirty="0" smtClean="0"/>
          </a:p>
          <a:p>
            <a:r>
              <a:rPr lang="en-US" dirty="0" smtClean="0"/>
              <a:t>Tools + Code</a:t>
            </a:r>
          </a:p>
          <a:p>
            <a:pPr lvl="1"/>
            <a:r>
              <a:rPr lang="en-US" dirty="0" smtClean="0">
                <a:hlinkClick r:id="rId3"/>
              </a:rPr>
              <a:t>http://archives.nypl.org/terms</a:t>
            </a:r>
            <a:endParaRPr lang="en-US" dirty="0" smtClean="0"/>
          </a:p>
          <a:p>
            <a:pPr lvl="1"/>
            <a:r>
              <a:rPr lang="en-US" dirty="0" smtClean="0">
                <a:hlinkClick r:id="rId4"/>
              </a:rPr>
              <a:t>http://bit.ly/nyplnetwork</a:t>
            </a:r>
            <a:endParaRPr lang="en-US" dirty="0" smtClean="0"/>
          </a:p>
          <a:p>
            <a:pPr lvl="1"/>
            <a:r>
              <a:rPr lang="en-US" dirty="0" smtClean="0">
                <a:hlinkClick r:id="rId5"/>
              </a:rPr>
              <a:t>https://github.com/thisismattmiller/catalog-network</a:t>
            </a:r>
            <a:endParaRPr lang="en-US" dirty="0" smtClean="0"/>
          </a:p>
          <a:p>
            <a:pPr lvl="1"/>
            <a:endParaRPr lang="en-US" dirty="0" smtClean="0"/>
          </a:p>
          <a:p>
            <a:pPr lvl="1"/>
            <a:endParaRPr lang="en-US" dirty="0"/>
          </a:p>
        </p:txBody>
      </p:sp>
      <p:sp>
        <p:nvSpPr>
          <p:cNvPr id="6" name="Rectangle 5"/>
          <p:cNvSpPr/>
          <p:nvPr/>
        </p:nvSpPr>
        <p:spPr>
          <a:xfrm>
            <a:off x="0" y="4839905"/>
            <a:ext cx="9144000" cy="2031325"/>
          </a:xfrm>
          <a:prstGeom prst="rect">
            <a:avLst/>
          </a:prstGeom>
        </p:spPr>
        <p:txBody>
          <a:bodyPr wrap="square">
            <a:spAutoFit/>
          </a:bodyPr>
          <a:lstStyle/>
          <a:p>
            <a:r>
              <a:rPr lang="en-US" dirty="0" smtClean="0"/>
              <a:t>Icon Credits:</a:t>
            </a:r>
          </a:p>
          <a:p>
            <a:r>
              <a:rPr lang="en-US" dirty="0" smtClean="0"/>
              <a:t>Network </a:t>
            </a:r>
            <a:r>
              <a:rPr lang="en-US" dirty="0"/>
              <a:t>designed by </a:t>
            </a:r>
            <a:r>
              <a:rPr lang="en-US" u="sng" dirty="0">
                <a:hlinkClick r:id="rId6"/>
              </a:rPr>
              <a:t>Hyeji Michelle Jun from the </a:t>
            </a:r>
            <a:r>
              <a:rPr lang="en-US" u="sng" dirty="0">
                <a:hlinkClick r:id="rId7"/>
              </a:rPr>
              <a:t>Noun Project</a:t>
            </a:r>
          </a:p>
          <a:p>
            <a:r>
              <a:rPr lang="en-US" dirty="0" smtClean="0"/>
              <a:t>Book </a:t>
            </a:r>
            <a:r>
              <a:rPr lang="en-US" dirty="0"/>
              <a:t>designed by </a:t>
            </a:r>
            <a:r>
              <a:rPr lang="en-US" u="sng" dirty="0">
                <a:hlinkClick r:id="rId8"/>
              </a:rPr>
              <a:t>Chris Thoburn from the </a:t>
            </a:r>
            <a:r>
              <a:rPr lang="en-US" u="sng" dirty="0">
                <a:hlinkClick r:id="rId7"/>
              </a:rPr>
              <a:t>Noun Project</a:t>
            </a:r>
          </a:p>
          <a:p>
            <a:r>
              <a:rPr lang="en-US" dirty="0" smtClean="0"/>
              <a:t>Box </a:t>
            </a:r>
            <a:r>
              <a:rPr lang="en-US" dirty="0"/>
              <a:t>designed by </a:t>
            </a:r>
            <a:r>
              <a:rPr lang="en-US" u="sng" dirty="0">
                <a:hlinkClick r:id="rId9"/>
              </a:rPr>
              <a:t>Michael Rowe from the </a:t>
            </a:r>
            <a:r>
              <a:rPr lang="en-US" u="sng" dirty="0">
                <a:hlinkClick r:id="rId7"/>
              </a:rPr>
              <a:t>Noun Project</a:t>
            </a:r>
          </a:p>
          <a:p>
            <a:r>
              <a:rPr lang="en-US" dirty="0" smtClean="0"/>
              <a:t>Book </a:t>
            </a:r>
            <a:r>
              <a:rPr lang="en-US" dirty="0"/>
              <a:t>designed by </a:t>
            </a:r>
            <a:r>
              <a:rPr lang="en-US" u="sng" dirty="0">
                <a:hlinkClick r:id="rId10"/>
              </a:rPr>
              <a:t>Pedro Lalli from the </a:t>
            </a:r>
            <a:r>
              <a:rPr lang="en-US" u="sng" dirty="0">
                <a:hlinkClick r:id="rId7"/>
              </a:rPr>
              <a:t>Noun Project</a:t>
            </a:r>
          </a:p>
          <a:p>
            <a:r>
              <a:rPr lang="en-US" dirty="0" smtClean="0"/>
              <a:t>Enlarge </a:t>
            </a:r>
            <a:r>
              <a:rPr lang="en-US" dirty="0"/>
              <a:t>designed by </a:t>
            </a:r>
            <a:r>
              <a:rPr lang="en-US" u="sng" dirty="0">
                <a:hlinkClick r:id="rId11"/>
              </a:rPr>
              <a:t>Cornelius Danger from the </a:t>
            </a:r>
            <a:r>
              <a:rPr lang="en-US" u="sng" dirty="0"/>
              <a:t>Noun Project</a:t>
            </a:r>
          </a:p>
          <a:p>
            <a:r>
              <a:rPr lang="en-US" dirty="0" smtClean="0"/>
              <a:t>Present </a:t>
            </a:r>
            <a:r>
              <a:rPr lang="en-US" dirty="0"/>
              <a:t>designed by </a:t>
            </a:r>
            <a:r>
              <a:rPr lang="en-US" u="sng" dirty="0">
                <a:hlinkClick r:id="rId12"/>
              </a:rPr>
              <a:t>Naomi Atkinson from the </a:t>
            </a:r>
            <a:r>
              <a:rPr lang="en-US" u="sng" dirty="0">
                <a:hlinkClick r:id="rId7"/>
              </a:rPr>
              <a:t>Noun Project</a:t>
            </a:r>
            <a:endParaRPr lang="en-US" dirty="0"/>
          </a:p>
        </p:txBody>
      </p:sp>
      <p:cxnSp>
        <p:nvCxnSpPr>
          <p:cNvPr id="8" name="Straight Connector 7"/>
          <p:cNvCxnSpPr/>
          <p:nvPr/>
        </p:nvCxnSpPr>
        <p:spPr>
          <a:xfrm>
            <a:off x="0" y="4839905"/>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65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3135086" y="4458452"/>
            <a:ext cx="952431" cy="873164"/>
          </a:xfrm>
          <a:prstGeom prst="line">
            <a:avLst/>
          </a:prstGeom>
          <a:ln w="31750" cmpd="sng">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Why Networks?</a:t>
            </a:r>
            <a:endParaRPr lang="en-US" dirty="0"/>
          </a:p>
        </p:txBody>
      </p:sp>
      <p:sp>
        <p:nvSpPr>
          <p:cNvPr id="3" name="Content Placeholder 2"/>
          <p:cNvSpPr>
            <a:spLocks noGrp="1"/>
          </p:cNvSpPr>
          <p:nvPr>
            <p:ph idx="1"/>
          </p:nvPr>
        </p:nvSpPr>
        <p:spPr>
          <a:xfrm>
            <a:off x="457200" y="1600201"/>
            <a:ext cx="8229600" cy="2620108"/>
          </a:xfrm>
        </p:spPr>
        <p:txBody>
          <a:bodyPr/>
          <a:lstStyle/>
          <a:p>
            <a:r>
              <a:rPr lang="en-US" dirty="0" smtClean="0"/>
              <a:t>Libraries and archives consist of independent documents. How do we connect them and why is it important? </a:t>
            </a:r>
            <a:endParaRPr lang="en-US" dirty="0"/>
          </a:p>
        </p:txBody>
      </p:sp>
      <p:pic>
        <p:nvPicPr>
          <p:cNvPr id="4" name="Picture 3" descr="icon_128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28" y="286184"/>
            <a:ext cx="1131454" cy="1131454"/>
          </a:xfrm>
          <a:prstGeom prst="rect">
            <a:avLst/>
          </a:prstGeom>
        </p:spPr>
      </p:pic>
      <p:pic>
        <p:nvPicPr>
          <p:cNvPr id="7" name="Picture 6" descr="icon_197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802" y="5199320"/>
            <a:ext cx="1230369" cy="1230369"/>
          </a:xfrm>
          <a:prstGeom prst="rect">
            <a:avLst/>
          </a:prstGeom>
        </p:spPr>
      </p:pic>
      <p:pic>
        <p:nvPicPr>
          <p:cNvPr id="11" name="Picture 10" descr="icon_1203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1" y="3757273"/>
            <a:ext cx="1272802" cy="1272802"/>
          </a:xfrm>
          <a:prstGeom prst="rect">
            <a:avLst/>
          </a:prstGeom>
        </p:spPr>
      </p:pic>
      <p:pic>
        <p:nvPicPr>
          <p:cNvPr id="12" name="Picture 11" descr="icon_1786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4198" y="5141257"/>
            <a:ext cx="1502945" cy="1502945"/>
          </a:xfrm>
          <a:prstGeom prst="rect">
            <a:avLst/>
          </a:prstGeom>
        </p:spPr>
      </p:pic>
      <p:cxnSp>
        <p:nvCxnSpPr>
          <p:cNvPr id="13" name="Straight Connector 12"/>
          <p:cNvCxnSpPr/>
          <p:nvPr/>
        </p:nvCxnSpPr>
        <p:spPr>
          <a:xfrm flipH="1" flipV="1">
            <a:off x="4973808" y="4458452"/>
            <a:ext cx="846604" cy="992228"/>
          </a:xfrm>
          <a:prstGeom prst="line">
            <a:avLst/>
          </a:prstGeom>
          <a:ln w="31750" cmpd="sng">
            <a:prstDash val="sys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3333509" y="5892730"/>
            <a:ext cx="2288481" cy="1"/>
          </a:xfrm>
          <a:prstGeom prst="line">
            <a:avLst/>
          </a:prstGeom>
          <a:ln w="31750" cmpd="sng">
            <a:prstDash val="sys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44171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Networks?</a:t>
            </a:r>
            <a:endParaRPr lang="en-US" dirty="0"/>
          </a:p>
        </p:txBody>
      </p:sp>
      <p:pic>
        <p:nvPicPr>
          <p:cNvPr id="4" name="Picture 3" descr="icon_128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28" y="286184"/>
            <a:ext cx="1131454" cy="1131454"/>
          </a:xfrm>
          <a:prstGeom prst="rect">
            <a:avLst/>
          </a:prstGeom>
        </p:spPr>
      </p:pic>
      <p:sp>
        <p:nvSpPr>
          <p:cNvPr id="6" name="Rectangle 5"/>
          <p:cNvSpPr/>
          <p:nvPr/>
        </p:nvSpPr>
        <p:spPr>
          <a:xfrm>
            <a:off x="1177309" y="1862810"/>
            <a:ext cx="7341656" cy="4401205"/>
          </a:xfrm>
          <a:prstGeom prst="rect">
            <a:avLst/>
          </a:prstGeom>
        </p:spPr>
        <p:txBody>
          <a:bodyPr wrap="square">
            <a:spAutoFit/>
          </a:bodyPr>
          <a:lstStyle/>
          <a:p>
            <a:r>
              <a:rPr lang="en-US" sz="2800" dirty="0"/>
              <a:t>The document, then, is no longer for history an inert material through which it tries to reconstitute what individuals have done or said, the events of which only the trace remains; history is now trying to define within the documentary materials itself unities, totalities, series, relations. </a:t>
            </a:r>
            <a:endParaRPr lang="en-US" sz="2800" dirty="0" smtClean="0"/>
          </a:p>
          <a:p>
            <a:endParaRPr lang="en-US" sz="2800" dirty="0" smtClean="0"/>
          </a:p>
          <a:p>
            <a:r>
              <a:rPr lang="en-US" sz="2800" dirty="0" smtClean="0"/>
              <a:t> -Michel </a:t>
            </a:r>
            <a:r>
              <a:rPr lang="en-US" sz="2800" dirty="0"/>
              <a:t>Foucault </a:t>
            </a:r>
            <a:endParaRPr lang="en-US" sz="2800" dirty="0" smtClean="0"/>
          </a:p>
          <a:p>
            <a:r>
              <a:rPr lang="en-US" sz="2800" i="1" dirty="0" smtClean="0"/>
              <a:t>The </a:t>
            </a:r>
            <a:r>
              <a:rPr lang="en-US" sz="2800" i="1" dirty="0"/>
              <a:t>Archaeology of Knowledge</a:t>
            </a:r>
          </a:p>
        </p:txBody>
      </p:sp>
      <p:pic>
        <p:nvPicPr>
          <p:cNvPr id="7" name="Picture 6" descr="icon_1416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044" y="1836350"/>
            <a:ext cx="793788" cy="793788"/>
          </a:xfrm>
          <a:prstGeom prst="rect">
            <a:avLst/>
          </a:prstGeom>
        </p:spPr>
      </p:pic>
    </p:spTree>
    <p:extLst>
      <p:ext uri="{BB962C8B-B14F-4D97-AF65-F5344CB8AC3E}">
        <p14:creationId xmlns:p14="http://schemas.microsoft.com/office/powerpoint/2010/main" val="10470268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Networks?</a:t>
            </a:r>
            <a:endParaRPr lang="en-US" dirty="0"/>
          </a:p>
        </p:txBody>
      </p:sp>
      <p:sp>
        <p:nvSpPr>
          <p:cNvPr id="3" name="Content Placeholder 2"/>
          <p:cNvSpPr>
            <a:spLocks noGrp="1"/>
          </p:cNvSpPr>
          <p:nvPr>
            <p:ph idx="1"/>
          </p:nvPr>
        </p:nvSpPr>
        <p:spPr>
          <a:xfrm>
            <a:off x="4233027" y="1600201"/>
            <a:ext cx="4453774" cy="5107310"/>
          </a:xfrm>
        </p:spPr>
        <p:txBody>
          <a:bodyPr>
            <a:normAutofit/>
          </a:bodyPr>
          <a:lstStyle/>
          <a:p>
            <a:r>
              <a:rPr lang="en-US" dirty="0" smtClean="0"/>
              <a:t>Scale</a:t>
            </a:r>
          </a:p>
          <a:p>
            <a:pPr lvl="1"/>
            <a:r>
              <a:rPr lang="en-US" dirty="0" smtClean="0"/>
              <a:t>A few hundred to hundreds of thousands</a:t>
            </a:r>
          </a:p>
          <a:p>
            <a:r>
              <a:rPr lang="en-US" dirty="0" smtClean="0"/>
              <a:t>See the larger patterns</a:t>
            </a:r>
          </a:p>
          <a:p>
            <a:pPr lvl="1"/>
            <a:r>
              <a:rPr lang="en-US" dirty="0" smtClean="0"/>
              <a:t>Visualize collection strengths</a:t>
            </a:r>
          </a:p>
          <a:p>
            <a:pPr lvl="1"/>
            <a:r>
              <a:rPr lang="en-US" dirty="0" smtClean="0"/>
              <a:t>Find outliers</a:t>
            </a:r>
          </a:p>
          <a:p>
            <a:pPr marL="457200" lvl="1" indent="0">
              <a:buNone/>
            </a:pPr>
            <a:endParaRPr lang="en-US" dirty="0"/>
          </a:p>
        </p:txBody>
      </p:sp>
      <p:pic>
        <p:nvPicPr>
          <p:cNvPr id="4" name="Picture 3" descr="icon_128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28" y="286184"/>
            <a:ext cx="1131454" cy="1131454"/>
          </a:xfrm>
          <a:prstGeom prst="rect">
            <a:avLst/>
          </a:prstGeom>
        </p:spPr>
      </p:pic>
      <p:pic>
        <p:nvPicPr>
          <p:cNvPr id="5" name="Picture 4" descr="icon_2687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0478" y="1864797"/>
            <a:ext cx="805613" cy="805613"/>
          </a:xfrm>
          <a:prstGeom prst="rect">
            <a:avLst/>
          </a:prstGeom>
        </p:spPr>
      </p:pic>
      <p:pic>
        <p:nvPicPr>
          <p:cNvPr id="14" name="Picture 13" descr="icon_2687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128" y="3181419"/>
            <a:ext cx="1607770" cy="1607770"/>
          </a:xfrm>
          <a:prstGeom prst="rect">
            <a:avLst/>
          </a:prstGeom>
        </p:spPr>
      </p:pic>
      <p:pic>
        <p:nvPicPr>
          <p:cNvPr id="15" name="Picture 14" descr="icon_2687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74" y="5403550"/>
            <a:ext cx="2908899" cy="2908899"/>
          </a:xfrm>
          <a:prstGeom prst="rect">
            <a:avLst/>
          </a:prstGeom>
        </p:spPr>
      </p:pic>
    </p:spTree>
    <p:extLst>
      <p:ext uri="{BB962C8B-B14F-4D97-AF65-F5344CB8AC3E}">
        <p14:creationId xmlns:p14="http://schemas.microsoft.com/office/powerpoint/2010/main" val="18918114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Networks?</a:t>
            </a:r>
            <a:endParaRPr lang="en-US" dirty="0"/>
          </a:p>
        </p:txBody>
      </p:sp>
      <p:sp>
        <p:nvSpPr>
          <p:cNvPr id="3" name="Content Placeholder 2"/>
          <p:cNvSpPr>
            <a:spLocks noGrp="1"/>
          </p:cNvSpPr>
          <p:nvPr>
            <p:ph idx="1"/>
          </p:nvPr>
        </p:nvSpPr>
        <p:spPr>
          <a:xfrm>
            <a:off x="4233027" y="1600201"/>
            <a:ext cx="4453774" cy="3718180"/>
          </a:xfrm>
        </p:spPr>
        <p:txBody>
          <a:bodyPr>
            <a:normAutofit/>
          </a:bodyPr>
          <a:lstStyle/>
          <a:p>
            <a:r>
              <a:rPr lang="en-US" dirty="0" smtClean="0"/>
              <a:t>Serendipity</a:t>
            </a:r>
          </a:p>
          <a:p>
            <a:pPr lvl="1"/>
            <a:r>
              <a:rPr lang="en-US" dirty="0" smtClean="0"/>
              <a:t>Interconnect lots of things and you start getting interesting relationships. </a:t>
            </a:r>
          </a:p>
          <a:p>
            <a:pPr lvl="1"/>
            <a:r>
              <a:rPr lang="en-US" dirty="0" smtClean="0"/>
              <a:t>An alternative way to browse.</a:t>
            </a:r>
            <a:endParaRPr lang="en-US" dirty="0"/>
          </a:p>
        </p:txBody>
      </p:sp>
      <p:pic>
        <p:nvPicPr>
          <p:cNvPr id="4" name="Picture 3" descr="icon_128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28" y="286184"/>
            <a:ext cx="1131454" cy="1131454"/>
          </a:xfrm>
          <a:prstGeom prst="rect">
            <a:avLst/>
          </a:prstGeom>
        </p:spPr>
      </p:pic>
      <p:pic>
        <p:nvPicPr>
          <p:cNvPr id="6" name="Picture 5" descr="icon_559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484" y="1417638"/>
            <a:ext cx="2262297" cy="2262297"/>
          </a:xfrm>
          <a:prstGeom prst="rect">
            <a:avLst/>
          </a:prstGeom>
        </p:spPr>
      </p:pic>
    </p:spTree>
    <p:extLst>
      <p:ext uri="{BB962C8B-B14F-4D97-AF65-F5344CB8AC3E}">
        <p14:creationId xmlns:p14="http://schemas.microsoft.com/office/powerpoint/2010/main" val="2393246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in Archives</a:t>
            </a:r>
            <a:endParaRPr lang="en-US" dirty="0"/>
          </a:p>
        </p:txBody>
      </p:sp>
      <p:pic>
        <p:nvPicPr>
          <p:cNvPr id="4" name="Picture 3" descr="icon_1786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956" y="353003"/>
            <a:ext cx="1064635" cy="1064635"/>
          </a:xfrm>
          <a:prstGeom prst="rect">
            <a:avLst/>
          </a:prstGeom>
        </p:spPr>
      </p:pic>
      <p:pic>
        <p:nvPicPr>
          <p:cNvPr id="13" name="Picture 12"/>
          <p:cNvPicPr>
            <a:picLocks noChangeAspect="1"/>
          </p:cNvPicPr>
          <p:nvPr/>
        </p:nvPicPr>
        <p:blipFill>
          <a:blip r:embed="rId3"/>
          <a:stretch>
            <a:fillRect/>
          </a:stretch>
        </p:blipFill>
        <p:spPr>
          <a:xfrm>
            <a:off x="0" y="3994675"/>
            <a:ext cx="9144000" cy="2863325"/>
          </a:xfrm>
          <a:prstGeom prst="rect">
            <a:avLst/>
          </a:prstGeom>
        </p:spPr>
      </p:pic>
      <p:sp>
        <p:nvSpPr>
          <p:cNvPr id="14" name="Content Placeholder 2"/>
          <p:cNvSpPr>
            <a:spLocks noGrp="1"/>
          </p:cNvSpPr>
          <p:nvPr>
            <p:ph idx="1"/>
          </p:nvPr>
        </p:nvSpPr>
        <p:spPr>
          <a:xfrm>
            <a:off x="457200" y="1600200"/>
            <a:ext cx="8379244" cy="2394475"/>
          </a:xfrm>
        </p:spPr>
        <p:txBody>
          <a:bodyPr>
            <a:normAutofit fontScale="92500"/>
          </a:bodyPr>
          <a:lstStyle/>
          <a:p>
            <a:r>
              <a:rPr lang="en-US" dirty="0" smtClean="0"/>
              <a:t>A single collection viewed as a network.</a:t>
            </a:r>
          </a:p>
          <a:p>
            <a:r>
              <a:rPr lang="en-US" dirty="0" smtClean="0">
                <a:hlinkClick r:id="rId4"/>
              </a:rPr>
              <a:t>http://archives.nypl.org/mss/2993</a:t>
            </a:r>
            <a:endParaRPr lang="en-US" dirty="0" smtClean="0"/>
          </a:p>
          <a:p>
            <a:endParaRPr lang="en-US" dirty="0"/>
          </a:p>
          <a:p>
            <a:r>
              <a:rPr lang="en-US" dirty="0" smtClean="0"/>
              <a:t>(shout out to Trevor Thornton, @</a:t>
            </a:r>
            <a:r>
              <a:rPr lang="en-US" dirty="0" err="1" smtClean="0"/>
              <a:t>trevorthornton</a:t>
            </a:r>
            <a:r>
              <a:rPr lang="en-US" dirty="0" smtClean="0"/>
              <a:t>)</a:t>
            </a:r>
            <a:endParaRPr lang="en-US" dirty="0"/>
          </a:p>
        </p:txBody>
      </p:sp>
    </p:spTree>
    <p:extLst>
      <p:ext uri="{BB962C8B-B14F-4D97-AF65-F5344CB8AC3E}">
        <p14:creationId xmlns:p14="http://schemas.microsoft.com/office/powerpoint/2010/main" val="27725705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in Archives</a:t>
            </a:r>
            <a:endParaRPr lang="en-US" dirty="0"/>
          </a:p>
        </p:txBody>
      </p:sp>
      <p:pic>
        <p:nvPicPr>
          <p:cNvPr id="4" name="Picture 3" descr="icon_1786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956" y="353003"/>
            <a:ext cx="1064635" cy="1064635"/>
          </a:xfrm>
          <a:prstGeom prst="rect">
            <a:avLst/>
          </a:prstGeom>
        </p:spPr>
      </p:pic>
      <p:sp>
        <p:nvSpPr>
          <p:cNvPr id="14" name="Content Placeholder 2"/>
          <p:cNvSpPr>
            <a:spLocks noGrp="1"/>
          </p:cNvSpPr>
          <p:nvPr>
            <p:ph idx="1"/>
          </p:nvPr>
        </p:nvSpPr>
        <p:spPr>
          <a:xfrm>
            <a:off x="457200" y="1600200"/>
            <a:ext cx="8379244" cy="2394475"/>
          </a:xfrm>
        </p:spPr>
        <p:txBody>
          <a:bodyPr/>
          <a:lstStyle/>
          <a:p>
            <a:r>
              <a:rPr lang="en-US" dirty="0" smtClean="0"/>
              <a:t>Explore all of the archive’s collection through a network.</a:t>
            </a:r>
          </a:p>
          <a:p>
            <a:r>
              <a:rPr lang="en-US" dirty="0" smtClean="0">
                <a:hlinkClick r:id="rId3"/>
              </a:rPr>
              <a:t>http://archives.nypl.org/terms/</a:t>
            </a:r>
            <a:endParaRPr lang="en-US" dirty="0" smtClean="0"/>
          </a:p>
          <a:p>
            <a:endParaRPr lang="en-US" dirty="0" smtClean="0"/>
          </a:p>
          <a:p>
            <a:endParaRPr lang="en-US" dirty="0"/>
          </a:p>
        </p:txBody>
      </p:sp>
      <p:pic>
        <p:nvPicPr>
          <p:cNvPr id="3" name="Picture 2" descr="Screen Shot 2014-03-26 at 6.33.3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54874"/>
            <a:ext cx="9144000" cy="3003126"/>
          </a:xfrm>
          <a:prstGeom prst="rect">
            <a:avLst/>
          </a:prstGeom>
        </p:spPr>
      </p:pic>
    </p:spTree>
    <p:extLst>
      <p:ext uri="{BB962C8B-B14F-4D97-AF65-F5344CB8AC3E}">
        <p14:creationId xmlns:p14="http://schemas.microsoft.com/office/powerpoint/2010/main" val="4987227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in Archives</a:t>
            </a:r>
            <a:endParaRPr lang="en-US" dirty="0"/>
          </a:p>
        </p:txBody>
      </p:sp>
      <p:sp>
        <p:nvSpPr>
          <p:cNvPr id="3" name="Content Placeholder 2"/>
          <p:cNvSpPr>
            <a:spLocks noGrp="1"/>
          </p:cNvSpPr>
          <p:nvPr>
            <p:ph idx="1"/>
          </p:nvPr>
        </p:nvSpPr>
        <p:spPr/>
        <p:txBody>
          <a:bodyPr/>
          <a:lstStyle/>
          <a:p>
            <a:r>
              <a:rPr lang="en-US" dirty="0" smtClean="0"/>
              <a:t>Limits of control access terms.</a:t>
            </a:r>
          </a:p>
          <a:p>
            <a:pPr lvl="1"/>
            <a:r>
              <a:rPr lang="en-US" dirty="0" smtClean="0"/>
              <a:t>Most collections do not have component level access terms.</a:t>
            </a:r>
          </a:p>
          <a:p>
            <a:pPr lvl="1"/>
            <a:r>
              <a:rPr lang="en-US" dirty="0" smtClean="0"/>
              <a:t>Collection level terms are not specific to find the interesting connections that we are looking for.</a:t>
            </a:r>
          </a:p>
          <a:p>
            <a:pPr lvl="1"/>
            <a:r>
              <a:rPr lang="en-US" dirty="0" smtClean="0"/>
              <a:t>We need more data!</a:t>
            </a:r>
          </a:p>
          <a:p>
            <a:r>
              <a:rPr lang="en-US" dirty="0" smtClean="0"/>
              <a:t>Technical limits of browser based networks.</a:t>
            </a:r>
            <a:endParaRPr lang="en-US" dirty="0"/>
          </a:p>
        </p:txBody>
      </p:sp>
      <p:pic>
        <p:nvPicPr>
          <p:cNvPr id="4" name="Picture 3" descr="icon_1786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956" y="353003"/>
            <a:ext cx="1064635" cy="1064635"/>
          </a:xfrm>
          <a:prstGeom prst="rect">
            <a:avLst/>
          </a:prstGeom>
        </p:spPr>
      </p:pic>
    </p:spTree>
    <p:extLst>
      <p:ext uri="{BB962C8B-B14F-4D97-AF65-F5344CB8AC3E}">
        <p14:creationId xmlns:p14="http://schemas.microsoft.com/office/powerpoint/2010/main" val="14084529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2362</TotalTime>
  <Words>1010</Words>
  <Application>Microsoft Macintosh PowerPoint</Application>
  <PresentationFormat>On-screen Show (4:3)</PresentationFormat>
  <Paragraphs>149</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Visualizing Library Resources as Networks</vt:lpstr>
      <vt:lpstr>Agenda</vt:lpstr>
      <vt:lpstr>Why Networks?</vt:lpstr>
      <vt:lpstr>Why Networks?</vt:lpstr>
      <vt:lpstr>Why Networks?</vt:lpstr>
      <vt:lpstr>Why Networks?</vt:lpstr>
      <vt:lpstr>Networks in Archives</vt:lpstr>
      <vt:lpstr>Networks in Archives</vt:lpstr>
      <vt:lpstr>Networks in Archives</vt:lpstr>
      <vt:lpstr>Networks in Archives</vt:lpstr>
      <vt:lpstr>Networks in the Catalog</vt:lpstr>
      <vt:lpstr>Networks in the Catalog</vt:lpstr>
      <vt:lpstr>Networks in the Catalog</vt:lpstr>
      <vt:lpstr>Networks in the Catalog</vt:lpstr>
      <vt:lpstr>Networks in the Catalog</vt:lpstr>
      <vt:lpstr>PowerPoint Presentation</vt:lpstr>
      <vt:lpstr>PowerPoint Presentation</vt:lpstr>
      <vt:lpstr>Networks in the Catalog</vt:lpstr>
      <vt:lpstr>Networks in the Catalog</vt:lpstr>
      <vt:lpstr>Networks in the Catalog</vt:lpstr>
      <vt:lpstr>Networks in the Catalog</vt:lpstr>
      <vt:lpstr>Networks in the Catalog</vt:lpstr>
      <vt:lpstr>Networks in the Catalog</vt:lpstr>
      <vt:lpstr>Networks in the Catalog</vt:lpstr>
      <vt:lpstr>Thanks!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Miller</dc:creator>
  <cp:lastModifiedBy>Matt Miller</cp:lastModifiedBy>
  <cp:revision>38</cp:revision>
  <dcterms:created xsi:type="dcterms:W3CDTF">2014-03-24T21:10:19Z</dcterms:created>
  <dcterms:modified xsi:type="dcterms:W3CDTF">2014-03-26T12:33:11Z</dcterms:modified>
</cp:coreProperties>
</file>