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443" r:id="rId2"/>
    <p:sldId id="444" r:id="rId3"/>
    <p:sldId id="312" r:id="rId4"/>
    <p:sldId id="448" r:id="rId5"/>
    <p:sldId id="257" r:id="rId6"/>
    <p:sldId id="267" r:id="rId7"/>
    <p:sldId id="491" r:id="rId8"/>
    <p:sldId id="518" r:id="rId9"/>
    <p:sldId id="519" r:id="rId10"/>
    <p:sldId id="520" r:id="rId11"/>
    <p:sldId id="522" r:id="rId12"/>
    <p:sldId id="521" r:id="rId13"/>
    <p:sldId id="358" r:id="rId14"/>
    <p:sldId id="278" r:id="rId15"/>
    <p:sldId id="523" r:id="rId16"/>
    <p:sldId id="486" r:id="rId17"/>
    <p:sldId id="450" r:id="rId18"/>
    <p:sldId id="513" r:id="rId19"/>
    <p:sldId id="514" r:id="rId20"/>
    <p:sldId id="515" r:id="rId21"/>
    <p:sldId id="516" r:id="rId22"/>
    <p:sldId id="517" r:id="rId23"/>
    <p:sldId id="361" r:id="rId24"/>
    <p:sldId id="422" r:id="rId25"/>
    <p:sldId id="363" r:id="rId26"/>
    <p:sldId id="406" r:id="rId27"/>
    <p:sldId id="403" r:id="rId28"/>
    <p:sldId id="440" r:id="rId29"/>
    <p:sldId id="410" r:id="rId30"/>
    <p:sldId id="411" r:id="rId31"/>
    <p:sldId id="424" r:id="rId32"/>
    <p:sldId id="425" r:id="rId33"/>
    <p:sldId id="426" r:id="rId34"/>
    <p:sldId id="428" r:id="rId35"/>
    <p:sldId id="535" r:id="rId36"/>
    <p:sldId id="418" r:id="rId37"/>
    <p:sldId id="528" r:id="rId38"/>
    <p:sldId id="511" r:id="rId39"/>
    <p:sldId id="431" r:id="rId40"/>
    <p:sldId id="487" r:id="rId41"/>
    <p:sldId id="504" r:id="rId42"/>
    <p:sldId id="524" r:id="rId43"/>
    <p:sldId id="526" r:id="rId44"/>
    <p:sldId id="525" r:id="rId45"/>
    <p:sldId id="510" r:id="rId46"/>
    <p:sldId id="498" r:id="rId47"/>
    <p:sldId id="509" r:id="rId48"/>
    <p:sldId id="534" r:id="rId49"/>
    <p:sldId id="497" r:id="rId50"/>
    <p:sldId id="432" r:id="rId51"/>
    <p:sldId id="420" r:id="rId52"/>
    <p:sldId id="529" r:id="rId53"/>
    <p:sldId id="530" r:id="rId54"/>
    <p:sldId id="433" r:id="rId55"/>
    <p:sldId id="531" r:id="rId56"/>
    <p:sldId id="532" r:id="rId57"/>
    <p:sldId id="533" r:id="rId58"/>
    <p:sldId id="405" r:id="rId59"/>
    <p:sldId id="289" r:id="rId60"/>
    <p:sldId id="447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5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311" autoAdjust="0"/>
  </p:normalViewPr>
  <p:slideViewPr>
    <p:cSldViewPr snapToGrid="0" snapToObjects="1">
      <p:cViewPr varScale="1">
        <p:scale>
          <a:sx n="87" d="100"/>
          <a:sy n="87" d="100"/>
        </p:scale>
        <p:origin x="-10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25DE32-BD1F-F94A-9993-79D9B915B7C7}" type="doc">
      <dgm:prSet loTypeId="urn:microsoft.com/office/officeart/2005/8/layout/lProcess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528896-7549-7D4F-82F5-76D5C38CA101}">
      <dgm:prSet phldrT="[Text]"/>
      <dgm:spPr/>
      <dgm:t>
        <a:bodyPr/>
        <a:lstStyle/>
        <a:p>
          <a:r>
            <a:rPr lang="en-US" dirty="0" smtClean="0"/>
            <a:t>CIRC</a:t>
          </a:r>
          <a:endParaRPr lang="en-US" dirty="0"/>
        </a:p>
      </dgm:t>
    </dgm:pt>
    <dgm:pt modelId="{A4B483EB-88C7-7E41-96DC-1FC60AFD0DEB}" type="parTrans" cxnId="{3E29B2E0-2265-0245-AC34-51E0C1B0BA47}">
      <dgm:prSet/>
      <dgm:spPr/>
      <dgm:t>
        <a:bodyPr/>
        <a:lstStyle/>
        <a:p>
          <a:endParaRPr lang="en-US"/>
        </a:p>
      </dgm:t>
    </dgm:pt>
    <dgm:pt modelId="{8221E830-7761-AD49-AB70-721BB7D58E81}" type="sibTrans" cxnId="{3E29B2E0-2265-0245-AC34-51E0C1B0BA47}">
      <dgm:prSet/>
      <dgm:spPr/>
      <dgm:t>
        <a:bodyPr/>
        <a:lstStyle/>
        <a:p>
          <a:endParaRPr lang="en-US"/>
        </a:p>
      </dgm:t>
    </dgm:pt>
    <dgm:pt modelId="{4CC8FA0B-4288-D145-B047-16EE7BC0E57C}">
      <dgm:prSet phldrT="[Text]"/>
      <dgm:spPr/>
      <dgm:t>
        <a:bodyPr/>
        <a:lstStyle/>
        <a:p>
          <a:r>
            <a:rPr lang="en-US" dirty="0" smtClean="0"/>
            <a:t>Newspaper holdings</a:t>
          </a:r>
          <a:endParaRPr lang="en-US" dirty="0"/>
        </a:p>
      </dgm:t>
    </dgm:pt>
    <dgm:pt modelId="{A344C02E-CD87-3C45-95ED-0E9AC5C688DE}" type="parTrans" cxnId="{0283564F-C7DF-974C-8918-A883DE02821E}">
      <dgm:prSet/>
      <dgm:spPr/>
      <dgm:t>
        <a:bodyPr/>
        <a:lstStyle/>
        <a:p>
          <a:endParaRPr lang="en-US"/>
        </a:p>
      </dgm:t>
    </dgm:pt>
    <dgm:pt modelId="{4CF344C9-31E7-1E41-9276-C28A9397172E}" type="sibTrans" cxnId="{0283564F-C7DF-974C-8918-A883DE02821E}">
      <dgm:prSet/>
      <dgm:spPr/>
      <dgm:t>
        <a:bodyPr/>
        <a:lstStyle/>
        <a:p>
          <a:endParaRPr lang="en-US"/>
        </a:p>
      </dgm:t>
    </dgm:pt>
    <dgm:pt modelId="{4FC004B5-A98E-B442-92F7-D4BD92AF12AC}">
      <dgm:prSet phldrT="[Text]"/>
      <dgm:spPr/>
      <dgm:t>
        <a:bodyPr/>
        <a:lstStyle/>
        <a:p>
          <a:r>
            <a:rPr lang="en-US" dirty="0" smtClean="0"/>
            <a:t>Textbook lists</a:t>
          </a:r>
          <a:endParaRPr lang="en-US" dirty="0"/>
        </a:p>
      </dgm:t>
    </dgm:pt>
    <dgm:pt modelId="{DF63B0C3-D847-F042-95D9-FC91DCF68130}" type="parTrans" cxnId="{EB70C0F3-C94C-9B46-9FA8-F1EE5A012FB7}">
      <dgm:prSet/>
      <dgm:spPr/>
      <dgm:t>
        <a:bodyPr/>
        <a:lstStyle/>
        <a:p>
          <a:endParaRPr lang="en-US"/>
        </a:p>
      </dgm:t>
    </dgm:pt>
    <dgm:pt modelId="{1B86FEB1-2ADD-214F-BECC-BC7A9F085FDD}" type="sibTrans" cxnId="{EB70C0F3-C94C-9B46-9FA8-F1EE5A012FB7}">
      <dgm:prSet/>
      <dgm:spPr/>
      <dgm:t>
        <a:bodyPr/>
        <a:lstStyle/>
        <a:p>
          <a:endParaRPr lang="en-US"/>
        </a:p>
      </dgm:t>
    </dgm:pt>
    <dgm:pt modelId="{21178019-59DA-4E43-BE3C-D0469EA13D1D}">
      <dgm:prSet phldrT="[Text]"/>
      <dgm:spPr/>
      <dgm:t>
        <a:bodyPr/>
        <a:lstStyle/>
        <a:p>
          <a:r>
            <a:rPr lang="en-US" dirty="0" smtClean="0"/>
            <a:t>ACQ</a:t>
          </a:r>
          <a:endParaRPr lang="en-US" dirty="0"/>
        </a:p>
      </dgm:t>
    </dgm:pt>
    <dgm:pt modelId="{884CEF74-3773-C542-B2E7-5BCF912713E3}" type="parTrans" cxnId="{A378384A-8EA5-A54A-B15B-AA764C29654C}">
      <dgm:prSet/>
      <dgm:spPr/>
      <dgm:t>
        <a:bodyPr/>
        <a:lstStyle/>
        <a:p>
          <a:endParaRPr lang="en-US"/>
        </a:p>
      </dgm:t>
    </dgm:pt>
    <dgm:pt modelId="{A75756A2-0EB4-E946-887D-DF810FEDE934}" type="sibTrans" cxnId="{A378384A-8EA5-A54A-B15B-AA764C29654C}">
      <dgm:prSet/>
      <dgm:spPr/>
      <dgm:t>
        <a:bodyPr/>
        <a:lstStyle/>
        <a:p>
          <a:endParaRPr lang="en-US"/>
        </a:p>
      </dgm:t>
    </dgm:pt>
    <dgm:pt modelId="{A4D5D67B-8B88-1145-977D-112E1257AC4F}">
      <dgm:prSet phldrT="[Text]"/>
      <dgm:spPr/>
      <dgm:t>
        <a:bodyPr/>
        <a:lstStyle/>
        <a:p>
          <a:r>
            <a:rPr lang="en-US" dirty="0" smtClean="0"/>
            <a:t>Newspaper holdings</a:t>
          </a:r>
          <a:endParaRPr lang="en-US" dirty="0"/>
        </a:p>
      </dgm:t>
    </dgm:pt>
    <dgm:pt modelId="{5454F92F-FAEC-D34D-9EEE-31B0C220B616}" type="parTrans" cxnId="{A03D7E86-6768-ED46-BD6F-ACDBE26E97B8}">
      <dgm:prSet/>
      <dgm:spPr/>
      <dgm:t>
        <a:bodyPr/>
        <a:lstStyle/>
        <a:p>
          <a:endParaRPr lang="en-US"/>
        </a:p>
      </dgm:t>
    </dgm:pt>
    <dgm:pt modelId="{98381130-12E2-3549-BA43-6DBD3CAD2BC9}" type="sibTrans" cxnId="{A03D7E86-6768-ED46-BD6F-ACDBE26E97B8}">
      <dgm:prSet/>
      <dgm:spPr/>
      <dgm:t>
        <a:bodyPr/>
        <a:lstStyle/>
        <a:p>
          <a:endParaRPr lang="en-US"/>
        </a:p>
      </dgm:t>
    </dgm:pt>
    <dgm:pt modelId="{9C074621-1B23-A344-9335-FE76CC26877C}">
      <dgm:prSet phldrT="[Text]"/>
      <dgm:spPr/>
      <dgm:t>
        <a:bodyPr/>
        <a:lstStyle/>
        <a:p>
          <a:r>
            <a:rPr lang="en-US" dirty="0" smtClean="0"/>
            <a:t>Textbook lists</a:t>
          </a:r>
          <a:endParaRPr lang="en-US" dirty="0"/>
        </a:p>
      </dgm:t>
    </dgm:pt>
    <dgm:pt modelId="{6A229C8A-F429-C243-A205-29D121F64A65}" type="parTrans" cxnId="{83B798B8-66B9-3B42-93E4-07F5366F707E}">
      <dgm:prSet/>
      <dgm:spPr/>
      <dgm:t>
        <a:bodyPr/>
        <a:lstStyle/>
        <a:p>
          <a:endParaRPr lang="en-US"/>
        </a:p>
      </dgm:t>
    </dgm:pt>
    <dgm:pt modelId="{0369595D-826F-2848-91D4-5F212C796085}" type="sibTrans" cxnId="{83B798B8-66B9-3B42-93E4-07F5366F707E}">
      <dgm:prSet/>
      <dgm:spPr/>
      <dgm:t>
        <a:bodyPr/>
        <a:lstStyle/>
        <a:p>
          <a:endParaRPr lang="en-US"/>
        </a:p>
      </dgm:t>
    </dgm:pt>
    <dgm:pt modelId="{31575E2C-E4FB-F647-B03A-74C8ADEAA874}">
      <dgm:prSet phldrT="[Text]"/>
      <dgm:spPr/>
      <dgm:t>
        <a:bodyPr/>
        <a:lstStyle/>
        <a:p>
          <a:r>
            <a:rPr lang="en-US" dirty="0" smtClean="0"/>
            <a:t>REF</a:t>
          </a:r>
          <a:endParaRPr lang="en-US" dirty="0"/>
        </a:p>
      </dgm:t>
    </dgm:pt>
    <dgm:pt modelId="{405F344F-539E-714F-BB0A-86D2C9D49D52}" type="parTrans" cxnId="{423A69AB-A1E7-164C-81D9-DB910B8EC3D3}">
      <dgm:prSet/>
      <dgm:spPr/>
      <dgm:t>
        <a:bodyPr/>
        <a:lstStyle/>
        <a:p>
          <a:endParaRPr lang="en-US"/>
        </a:p>
      </dgm:t>
    </dgm:pt>
    <dgm:pt modelId="{B89E6C1F-3193-1243-B360-5258C3CFB0D9}" type="sibTrans" cxnId="{423A69AB-A1E7-164C-81D9-DB910B8EC3D3}">
      <dgm:prSet/>
      <dgm:spPr/>
      <dgm:t>
        <a:bodyPr/>
        <a:lstStyle/>
        <a:p>
          <a:endParaRPr lang="en-US"/>
        </a:p>
      </dgm:t>
    </dgm:pt>
    <dgm:pt modelId="{AA5BDFCD-A940-5546-94E4-685FF1122459}">
      <dgm:prSet phldrT="[Text]"/>
      <dgm:spPr/>
      <dgm:t>
        <a:bodyPr/>
        <a:lstStyle/>
        <a:p>
          <a:r>
            <a:rPr lang="en-US" dirty="0" smtClean="0"/>
            <a:t>Newspaper holdings</a:t>
          </a:r>
          <a:endParaRPr lang="en-US" dirty="0"/>
        </a:p>
      </dgm:t>
    </dgm:pt>
    <dgm:pt modelId="{F19A329D-CDDC-7B49-9276-4674B0FB32CA}" type="parTrans" cxnId="{84A52EB8-A421-174A-8FF4-91E6AF9AE04F}">
      <dgm:prSet/>
      <dgm:spPr/>
      <dgm:t>
        <a:bodyPr/>
        <a:lstStyle/>
        <a:p>
          <a:endParaRPr lang="en-US"/>
        </a:p>
      </dgm:t>
    </dgm:pt>
    <dgm:pt modelId="{EC7EF909-9CA6-9B4D-87FE-3FE4F25EA7A3}" type="sibTrans" cxnId="{84A52EB8-A421-174A-8FF4-91E6AF9AE04F}">
      <dgm:prSet/>
      <dgm:spPr/>
      <dgm:t>
        <a:bodyPr/>
        <a:lstStyle/>
        <a:p>
          <a:endParaRPr lang="en-US"/>
        </a:p>
      </dgm:t>
    </dgm:pt>
    <dgm:pt modelId="{E8E51876-26EF-124C-B31C-388417F60EE1}">
      <dgm:prSet phldrT="[Text]"/>
      <dgm:spPr/>
      <dgm:t>
        <a:bodyPr/>
        <a:lstStyle/>
        <a:p>
          <a:r>
            <a:rPr lang="en-US" dirty="0" smtClean="0"/>
            <a:t>Textbook lists</a:t>
          </a:r>
          <a:endParaRPr lang="en-US" dirty="0"/>
        </a:p>
      </dgm:t>
    </dgm:pt>
    <dgm:pt modelId="{7117F83D-108A-BF49-8097-54D541B53558}" type="parTrans" cxnId="{2EEDEFAF-C8C9-124A-97B6-13C13812CAB8}">
      <dgm:prSet/>
      <dgm:spPr/>
      <dgm:t>
        <a:bodyPr/>
        <a:lstStyle/>
        <a:p>
          <a:endParaRPr lang="en-US"/>
        </a:p>
      </dgm:t>
    </dgm:pt>
    <dgm:pt modelId="{5AF82017-20B3-DD4B-A1CD-2302791EDF41}" type="sibTrans" cxnId="{2EEDEFAF-C8C9-124A-97B6-13C13812CAB8}">
      <dgm:prSet/>
      <dgm:spPr/>
      <dgm:t>
        <a:bodyPr/>
        <a:lstStyle/>
        <a:p>
          <a:endParaRPr lang="en-US"/>
        </a:p>
      </dgm:t>
    </dgm:pt>
    <dgm:pt modelId="{23B4F5D3-ACFA-DC46-8C9B-702AF7AA27BC}">
      <dgm:prSet/>
      <dgm:spPr/>
      <dgm:t>
        <a:bodyPr/>
        <a:lstStyle/>
        <a:p>
          <a:r>
            <a:rPr lang="en-US" dirty="0" smtClean="0"/>
            <a:t>WEB</a:t>
          </a:r>
          <a:endParaRPr lang="en-US" dirty="0"/>
        </a:p>
      </dgm:t>
    </dgm:pt>
    <dgm:pt modelId="{B86E8D70-D5CA-6E4F-B24E-EA8A7FA05E74}" type="parTrans" cxnId="{EB507144-49FC-C241-84F0-667D83F036B1}">
      <dgm:prSet/>
      <dgm:spPr/>
      <dgm:t>
        <a:bodyPr/>
        <a:lstStyle/>
        <a:p>
          <a:endParaRPr lang="en-US"/>
        </a:p>
      </dgm:t>
    </dgm:pt>
    <dgm:pt modelId="{D8741106-C6CE-1047-8942-6ECD5E6F61FA}" type="sibTrans" cxnId="{EB507144-49FC-C241-84F0-667D83F036B1}">
      <dgm:prSet/>
      <dgm:spPr/>
      <dgm:t>
        <a:bodyPr/>
        <a:lstStyle/>
        <a:p>
          <a:endParaRPr lang="en-US"/>
        </a:p>
      </dgm:t>
    </dgm:pt>
    <dgm:pt modelId="{8B9674F6-4010-D549-9DDF-E359E0C8D3D1}">
      <dgm:prSet phldrT="[Text]"/>
      <dgm:spPr/>
      <dgm:t>
        <a:bodyPr/>
        <a:lstStyle/>
        <a:p>
          <a:r>
            <a:rPr lang="en-US" dirty="0" smtClean="0"/>
            <a:t>Newspaper holdings</a:t>
          </a:r>
          <a:endParaRPr lang="en-US" dirty="0"/>
        </a:p>
      </dgm:t>
    </dgm:pt>
    <dgm:pt modelId="{5AA780AD-51DC-F644-9D03-3E52E76CEE81}" type="parTrans" cxnId="{1B0B75FB-BF40-174D-A4DA-3F51956F1050}">
      <dgm:prSet/>
      <dgm:spPr/>
      <dgm:t>
        <a:bodyPr/>
        <a:lstStyle/>
        <a:p>
          <a:endParaRPr lang="en-US"/>
        </a:p>
      </dgm:t>
    </dgm:pt>
    <dgm:pt modelId="{D48C3E39-D55A-434F-96FB-8F34D56B0703}" type="sibTrans" cxnId="{1B0B75FB-BF40-174D-A4DA-3F51956F1050}">
      <dgm:prSet/>
      <dgm:spPr/>
      <dgm:t>
        <a:bodyPr/>
        <a:lstStyle/>
        <a:p>
          <a:endParaRPr lang="en-US"/>
        </a:p>
      </dgm:t>
    </dgm:pt>
    <dgm:pt modelId="{5C85F093-5BBE-1149-AEBA-2AEB05497399}">
      <dgm:prSet phldrT="[Text]"/>
      <dgm:spPr/>
      <dgm:t>
        <a:bodyPr/>
        <a:lstStyle/>
        <a:p>
          <a:r>
            <a:rPr lang="en-US" dirty="0" smtClean="0"/>
            <a:t>Textbook lists</a:t>
          </a:r>
          <a:endParaRPr lang="en-US" dirty="0"/>
        </a:p>
      </dgm:t>
    </dgm:pt>
    <dgm:pt modelId="{33E3308C-C9D6-4448-A71E-2506E16152B1}" type="parTrans" cxnId="{D77F98C7-77E3-FB43-A5DB-1E663FB2DE7B}">
      <dgm:prSet/>
      <dgm:spPr/>
      <dgm:t>
        <a:bodyPr/>
        <a:lstStyle/>
        <a:p>
          <a:endParaRPr lang="en-US"/>
        </a:p>
      </dgm:t>
    </dgm:pt>
    <dgm:pt modelId="{22FF68FE-7725-8545-BFAC-4243B16275A1}" type="sibTrans" cxnId="{D77F98C7-77E3-FB43-A5DB-1E663FB2DE7B}">
      <dgm:prSet/>
      <dgm:spPr/>
      <dgm:t>
        <a:bodyPr/>
        <a:lstStyle/>
        <a:p>
          <a:endParaRPr lang="en-US"/>
        </a:p>
      </dgm:t>
    </dgm:pt>
    <dgm:pt modelId="{A67F619D-1E1A-0043-A5E1-18BE8E7403AE}" type="pres">
      <dgm:prSet presAssocID="{B025DE32-BD1F-F94A-9993-79D9B915B7C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EB2B4D-C6D1-F14D-A3A1-B4C3D9427CA1}" type="pres">
      <dgm:prSet presAssocID="{77528896-7549-7D4F-82F5-76D5C38CA101}" presName="compNode" presStyleCnt="0"/>
      <dgm:spPr/>
    </dgm:pt>
    <dgm:pt modelId="{7EA89ABF-EC19-3847-8FFE-B26659A1B6D2}" type="pres">
      <dgm:prSet presAssocID="{77528896-7549-7D4F-82F5-76D5C38CA101}" presName="aNode" presStyleLbl="bgShp" presStyleIdx="0" presStyleCnt="4"/>
      <dgm:spPr/>
      <dgm:t>
        <a:bodyPr/>
        <a:lstStyle/>
        <a:p>
          <a:endParaRPr lang="en-US"/>
        </a:p>
      </dgm:t>
    </dgm:pt>
    <dgm:pt modelId="{0EDED483-CE69-5F45-8957-47D959440792}" type="pres">
      <dgm:prSet presAssocID="{77528896-7549-7D4F-82F5-76D5C38CA101}" presName="textNode" presStyleLbl="bgShp" presStyleIdx="0" presStyleCnt="4"/>
      <dgm:spPr/>
      <dgm:t>
        <a:bodyPr/>
        <a:lstStyle/>
        <a:p>
          <a:endParaRPr lang="en-US"/>
        </a:p>
      </dgm:t>
    </dgm:pt>
    <dgm:pt modelId="{5A338D28-07F5-D04F-993B-20D5402DBBCF}" type="pres">
      <dgm:prSet presAssocID="{77528896-7549-7D4F-82F5-76D5C38CA101}" presName="compChildNode" presStyleCnt="0"/>
      <dgm:spPr/>
    </dgm:pt>
    <dgm:pt modelId="{9DB063EA-212C-5642-B7F6-33B273F4F6D9}" type="pres">
      <dgm:prSet presAssocID="{77528896-7549-7D4F-82F5-76D5C38CA101}" presName="theInnerList" presStyleCnt="0"/>
      <dgm:spPr/>
    </dgm:pt>
    <dgm:pt modelId="{F59AFAB4-C8D1-C94A-9F5C-CED4E923DF1A}" type="pres">
      <dgm:prSet presAssocID="{4CC8FA0B-4288-D145-B047-16EE7BC0E57C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E5F7C9-F846-3247-8740-1C6CCC0020A6}" type="pres">
      <dgm:prSet presAssocID="{4CC8FA0B-4288-D145-B047-16EE7BC0E57C}" presName="aSpace2" presStyleCnt="0"/>
      <dgm:spPr/>
    </dgm:pt>
    <dgm:pt modelId="{B59C325C-8B88-A347-A346-1FC8D833734A}" type="pres">
      <dgm:prSet presAssocID="{4FC004B5-A98E-B442-92F7-D4BD92AF12AC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CDECE5-FAF5-BF48-82C3-ACDC380E3455}" type="pres">
      <dgm:prSet presAssocID="{77528896-7549-7D4F-82F5-76D5C38CA101}" presName="aSpace" presStyleCnt="0"/>
      <dgm:spPr/>
    </dgm:pt>
    <dgm:pt modelId="{6F977117-6DC2-FF43-BE47-DD69D5853F6E}" type="pres">
      <dgm:prSet presAssocID="{21178019-59DA-4E43-BE3C-D0469EA13D1D}" presName="compNode" presStyleCnt="0"/>
      <dgm:spPr/>
    </dgm:pt>
    <dgm:pt modelId="{93A355D9-AE87-5A47-B314-B427AB839A64}" type="pres">
      <dgm:prSet presAssocID="{21178019-59DA-4E43-BE3C-D0469EA13D1D}" presName="aNode" presStyleLbl="bgShp" presStyleIdx="1" presStyleCnt="4"/>
      <dgm:spPr/>
      <dgm:t>
        <a:bodyPr/>
        <a:lstStyle/>
        <a:p>
          <a:endParaRPr lang="en-US"/>
        </a:p>
      </dgm:t>
    </dgm:pt>
    <dgm:pt modelId="{F3335112-C7A3-2A47-9D48-636D1B9B63B5}" type="pres">
      <dgm:prSet presAssocID="{21178019-59DA-4E43-BE3C-D0469EA13D1D}" presName="textNode" presStyleLbl="bgShp" presStyleIdx="1" presStyleCnt="4"/>
      <dgm:spPr/>
      <dgm:t>
        <a:bodyPr/>
        <a:lstStyle/>
        <a:p>
          <a:endParaRPr lang="en-US"/>
        </a:p>
      </dgm:t>
    </dgm:pt>
    <dgm:pt modelId="{FD5B90C0-1BD3-EE40-A537-A02F77916BC4}" type="pres">
      <dgm:prSet presAssocID="{21178019-59DA-4E43-BE3C-D0469EA13D1D}" presName="compChildNode" presStyleCnt="0"/>
      <dgm:spPr/>
    </dgm:pt>
    <dgm:pt modelId="{0A4443C8-C1BB-EE46-9A96-12A21C7BA682}" type="pres">
      <dgm:prSet presAssocID="{21178019-59DA-4E43-BE3C-D0469EA13D1D}" presName="theInnerList" presStyleCnt="0"/>
      <dgm:spPr/>
    </dgm:pt>
    <dgm:pt modelId="{7226C68A-15F1-214B-86CF-8828C501AF55}" type="pres">
      <dgm:prSet presAssocID="{A4D5D67B-8B88-1145-977D-112E1257AC4F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C629F0-101F-FB4D-9493-A872490F620D}" type="pres">
      <dgm:prSet presAssocID="{A4D5D67B-8B88-1145-977D-112E1257AC4F}" presName="aSpace2" presStyleCnt="0"/>
      <dgm:spPr/>
    </dgm:pt>
    <dgm:pt modelId="{2342FE2F-ADED-F04D-BBAB-BCC8E4C439B0}" type="pres">
      <dgm:prSet presAssocID="{9C074621-1B23-A344-9335-FE76CC26877C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8EB296-044B-8D42-8AD4-3CE0E28F41C6}" type="pres">
      <dgm:prSet presAssocID="{21178019-59DA-4E43-BE3C-D0469EA13D1D}" presName="aSpace" presStyleCnt="0"/>
      <dgm:spPr/>
    </dgm:pt>
    <dgm:pt modelId="{060BE960-5A77-0E4C-AFFD-48EB1D62E1B9}" type="pres">
      <dgm:prSet presAssocID="{31575E2C-E4FB-F647-B03A-74C8ADEAA874}" presName="compNode" presStyleCnt="0"/>
      <dgm:spPr/>
    </dgm:pt>
    <dgm:pt modelId="{ACAA6F89-9C1F-DC41-8FE0-3E3CADCEBBD3}" type="pres">
      <dgm:prSet presAssocID="{31575E2C-E4FB-F647-B03A-74C8ADEAA874}" presName="aNode" presStyleLbl="bgShp" presStyleIdx="2" presStyleCnt="4" custLinFactNeighborY="-460"/>
      <dgm:spPr/>
      <dgm:t>
        <a:bodyPr/>
        <a:lstStyle/>
        <a:p>
          <a:endParaRPr lang="en-US"/>
        </a:p>
      </dgm:t>
    </dgm:pt>
    <dgm:pt modelId="{4878F41C-D6A5-A64F-AEE5-817C37253A99}" type="pres">
      <dgm:prSet presAssocID="{31575E2C-E4FB-F647-B03A-74C8ADEAA874}" presName="textNode" presStyleLbl="bgShp" presStyleIdx="2" presStyleCnt="4"/>
      <dgm:spPr/>
      <dgm:t>
        <a:bodyPr/>
        <a:lstStyle/>
        <a:p>
          <a:endParaRPr lang="en-US"/>
        </a:p>
      </dgm:t>
    </dgm:pt>
    <dgm:pt modelId="{D97386AF-53D1-FC4F-835E-DD5110889517}" type="pres">
      <dgm:prSet presAssocID="{31575E2C-E4FB-F647-B03A-74C8ADEAA874}" presName="compChildNode" presStyleCnt="0"/>
      <dgm:spPr/>
    </dgm:pt>
    <dgm:pt modelId="{3B55E355-174F-1E4B-A794-F49A7DCD19C2}" type="pres">
      <dgm:prSet presAssocID="{31575E2C-E4FB-F647-B03A-74C8ADEAA874}" presName="theInnerList" presStyleCnt="0"/>
      <dgm:spPr/>
    </dgm:pt>
    <dgm:pt modelId="{5B5EEE9D-4B5D-F348-9EDF-CAD74618A919}" type="pres">
      <dgm:prSet presAssocID="{AA5BDFCD-A940-5546-94E4-685FF1122459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3596E7-D178-824E-B092-FBBC81D52CA3}" type="pres">
      <dgm:prSet presAssocID="{AA5BDFCD-A940-5546-94E4-685FF1122459}" presName="aSpace2" presStyleCnt="0"/>
      <dgm:spPr/>
    </dgm:pt>
    <dgm:pt modelId="{7A7C0DD9-2B56-7B48-8B70-69FABD42A26D}" type="pres">
      <dgm:prSet presAssocID="{E8E51876-26EF-124C-B31C-388417F60EE1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03B7F5-E40F-D347-82F7-4BFFE7038B1D}" type="pres">
      <dgm:prSet presAssocID="{31575E2C-E4FB-F647-B03A-74C8ADEAA874}" presName="aSpace" presStyleCnt="0"/>
      <dgm:spPr/>
    </dgm:pt>
    <dgm:pt modelId="{50C03106-0DE9-3246-8A08-4D74BD11ABE7}" type="pres">
      <dgm:prSet presAssocID="{23B4F5D3-ACFA-DC46-8C9B-702AF7AA27BC}" presName="compNode" presStyleCnt="0"/>
      <dgm:spPr/>
    </dgm:pt>
    <dgm:pt modelId="{CE3976E9-91C7-7346-833E-14DD79311985}" type="pres">
      <dgm:prSet presAssocID="{23B4F5D3-ACFA-DC46-8C9B-702AF7AA27BC}" presName="aNode" presStyleLbl="bgShp" presStyleIdx="3" presStyleCnt="4"/>
      <dgm:spPr/>
      <dgm:t>
        <a:bodyPr/>
        <a:lstStyle/>
        <a:p>
          <a:endParaRPr lang="en-US"/>
        </a:p>
      </dgm:t>
    </dgm:pt>
    <dgm:pt modelId="{A180D8F0-4D7F-6B4E-B2B6-457239DE39EE}" type="pres">
      <dgm:prSet presAssocID="{23B4F5D3-ACFA-DC46-8C9B-702AF7AA27BC}" presName="textNode" presStyleLbl="bgShp" presStyleIdx="3" presStyleCnt="4"/>
      <dgm:spPr/>
      <dgm:t>
        <a:bodyPr/>
        <a:lstStyle/>
        <a:p>
          <a:endParaRPr lang="en-US"/>
        </a:p>
      </dgm:t>
    </dgm:pt>
    <dgm:pt modelId="{8E627375-7CE7-6A46-819E-7C5AA2B90397}" type="pres">
      <dgm:prSet presAssocID="{23B4F5D3-ACFA-DC46-8C9B-702AF7AA27BC}" presName="compChildNode" presStyleCnt="0"/>
      <dgm:spPr/>
    </dgm:pt>
    <dgm:pt modelId="{F93F53A6-85A7-C64C-99D7-B1A92C10EB15}" type="pres">
      <dgm:prSet presAssocID="{23B4F5D3-ACFA-DC46-8C9B-702AF7AA27BC}" presName="theInnerList" presStyleCnt="0"/>
      <dgm:spPr/>
    </dgm:pt>
    <dgm:pt modelId="{F65CB635-4545-434D-8597-52D2E06C7ABB}" type="pres">
      <dgm:prSet presAssocID="{8B9674F6-4010-D549-9DDF-E359E0C8D3D1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C7A270-F140-BB4D-AE7C-1C4DD470BA96}" type="pres">
      <dgm:prSet presAssocID="{8B9674F6-4010-D549-9DDF-E359E0C8D3D1}" presName="aSpace2" presStyleCnt="0"/>
      <dgm:spPr/>
    </dgm:pt>
    <dgm:pt modelId="{07611683-C304-0B46-9257-F1A6883CA9BB}" type="pres">
      <dgm:prSet presAssocID="{5C85F093-5BBE-1149-AEBA-2AEB05497399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1D7A14-5558-894F-8B57-73D82B18934E}" type="presOf" srcId="{77528896-7549-7D4F-82F5-76D5C38CA101}" destId="{0EDED483-CE69-5F45-8957-47D959440792}" srcOrd="1" destOrd="0" presId="urn:microsoft.com/office/officeart/2005/8/layout/lProcess2"/>
    <dgm:cxn modelId="{B232F245-529E-914E-B43F-2EB5790308C0}" type="presOf" srcId="{8B9674F6-4010-D549-9DDF-E359E0C8D3D1}" destId="{F65CB635-4545-434D-8597-52D2E06C7ABB}" srcOrd="0" destOrd="0" presId="urn:microsoft.com/office/officeart/2005/8/layout/lProcess2"/>
    <dgm:cxn modelId="{04B9B211-D344-9349-9052-C437BA385D68}" type="presOf" srcId="{4CC8FA0B-4288-D145-B047-16EE7BC0E57C}" destId="{F59AFAB4-C8D1-C94A-9F5C-CED4E923DF1A}" srcOrd="0" destOrd="0" presId="urn:microsoft.com/office/officeart/2005/8/layout/lProcess2"/>
    <dgm:cxn modelId="{3ED42815-0C5A-9149-93F2-AA3AC0288EB3}" type="presOf" srcId="{31575E2C-E4FB-F647-B03A-74C8ADEAA874}" destId="{ACAA6F89-9C1F-DC41-8FE0-3E3CADCEBBD3}" srcOrd="0" destOrd="0" presId="urn:microsoft.com/office/officeart/2005/8/layout/lProcess2"/>
    <dgm:cxn modelId="{513F4409-9937-BE43-845C-1BE4E3C47EA8}" type="presOf" srcId="{21178019-59DA-4E43-BE3C-D0469EA13D1D}" destId="{F3335112-C7A3-2A47-9D48-636D1B9B63B5}" srcOrd="1" destOrd="0" presId="urn:microsoft.com/office/officeart/2005/8/layout/lProcess2"/>
    <dgm:cxn modelId="{A378384A-8EA5-A54A-B15B-AA764C29654C}" srcId="{B025DE32-BD1F-F94A-9993-79D9B915B7C7}" destId="{21178019-59DA-4E43-BE3C-D0469EA13D1D}" srcOrd="1" destOrd="0" parTransId="{884CEF74-3773-C542-B2E7-5BCF912713E3}" sibTransId="{A75756A2-0EB4-E946-887D-DF810FEDE934}"/>
    <dgm:cxn modelId="{84A52EB8-A421-174A-8FF4-91E6AF9AE04F}" srcId="{31575E2C-E4FB-F647-B03A-74C8ADEAA874}" destId="{AA5BDFCD-A940-5546-94E4-685FF1122459}" srcOrd="0" destOrd="0" parTransId="{F19A329D-CDDC-7B49-9276-4674B0FB32CA}" sibTransId="{EC7EF909-9CA6-9B4D-87FE-3FE4F25EA7A3}"/>
    <dgm:cxn modelId="{C6B7FA63-D2D6-DD40-8A4D-25A3492D5FD6}" type="presOf" srcId="{9C074621-1B23-A344-9335-FE76CC26877C}" destId="{2342FE2F-ADED-F04D-BBAB-BCC8E4C439B0}" srcOrd="0" destOrd="0" presId="urn:microsoft.com/office/officeart/2005/8/layout/lProcess2"/>
    <dgm:cxn modelId="{3E29B2E0-2265-0245-AC34-51E0C1B0BA47}" srcId="{B025DE32-BD1F-F94A-9993-79D9B915B7C7}" destId="{77528896-7549-7D4F-82F5-76D5C38CA101}" srcOrd="0" destOrd="0" parTransId="{A4B483EB-88C7-7E41-96DC-1FC60AFD0DEB}" sibTransId="{8221E830-7761-AD49-AB70-721BB7D58E81}"/>
    <dgm:cxn modelId="{91E8A743-D10E-1948-B20B-5CF0C98C3A70}" type="presOf" srcId="{4FC004B5-A98E-B442-92F7-D4BD92AF12AC}" destId="{B59C325C-8B88-A347-A346-1FC8D833734A}" srcOrd="0" destOrd="0" presId="urn:microsoft.com/office/officeart/2005/8/layout/lProcess2"/>
    <dgm:cxn modelId="{B7DBBD0A-BE1E-5040-B925-51C0C0776BA2}" type="presOf" srcId="{23B4F5D3-ACFA-DC46-8C9B-702AF7AA27BC}" destId="{A180D8F0-4D7F-6B4E-B2B6-457239DE39EE}" srcOrd="1" destOrd="0" presId="urn:microsoft.com/office/officeart/2005/8/layout/lProcess2"/>
    <dgm:cxn modelId="{423A69AB-A1E7-164C-81D9-DB910B8EC3D3}" srcId="{B025DE32-BD1F-F94A-9993-79D9B915B7C7}" destId="{31575E2C-E4FB-F647-B03A-74C8ADEAA874}" srcOrd="2" destOrd="0" parTransId="{405F344F-539E-714F-BB0A-86D2C9D49D52}" sibTransId="{B89E6C1F-3193-1243-B360-5258C3CFB0D9}"/>
    <dgm:cxn modelId="{0283564F-C7DF-974C-8918-A883DE02821E}" srcId="{77528896-7549-7D4F-82F5-76D5C38CA101}" destId="{4CC8FA0B-4288-D145-B047-16EE7BC0E57C}" srcOrd="0" destOrd="0" parTransId="{A344C02E-CD87-3C45-95ED-0E9AC5C688DE}" sibTransId="{4CF344C9-31E7-1E41-9276-C28A9397172E}"/>
    <dgm:cxn modelId="{83B798B8-66B9-3B42-93E4-07F5366F707E}" srcId="{21178019-59DA-4E43-BE3C-D0469EA13D1D}" destId="{9C074621-1B23-A344-9335-FE76CC26877C}" srcOrd="1" destOrd="0" parTransId="{6A229C8A-F429-C243-A205-29D121F64A65}" sibTransId="{0369595D-826F-2848-91D4-5F212C796085}"/>
    <dgm:cxn modelId="{EB70C0F3-C94C-9B46-9FA8-F1EE5A012FB7}" srcId="{77528896-7549-7D4F-82F5-76D5C38CA101}" destId="{4FC004B5-A98E-B442-92F7-D4BD92AF12AC}" srcOrd="1" destOrd="0" parTransId="{DF63B0C3-D847-F042-95D9-FC91DCF68130}" sibTransId="{1B86FEB1-2ADD-214F-BECC-BC7A9F085FDD}"/>
    <dgm:cxn modelId="{2C71F3FE-3BBE-B64E-A2F6-D99CDB96F99D}" type="presOf" srcId="{AA5BDFCD-A940-5546-94E4-685FF1122459}" destId="{5B5EEE9D-4B5D-F348-9EDF-CAD74618A919}" srcOrd="0" destOrd="0" presId="urn:microsoft.com/office/officeart/2005/8/layout/lProcess2"/>
    <dgm:cxn modelId="{A03D7E86-6768-ED46-BD6F-ACDBE26E97B8}" srcId="{21178019-59DA-4E43-BE3C-D0469EA13D1D}" destId="{A4D5D67B-8B88-1145-977D-112E1257AC4F}" srcOrd="0" destOrd="0" parTransId="{5454F92F-FAEC-D34D-9EEE-31B0C220B616}" sibTransId="{98381130-12E2-3549-BA43-6DBD3CAD2BC9}"/>
    <dgm:cxn modelId="{C5F9E493-EFBB-B341-B32C-068AE819B0F2}" type="presOf" srcId="{23B4F5D3-ACFA-DC46-8C9B-702AF7AA27BC}" destId="{CE3976E9-91C7-7346-833E-14DD79311985}" srcOrd="0" destOrd="0" presId="urn:microsoft.com/office/officeart/2005/8/layout/lProcess2"/>
    <dgm:cxn modelId="{EB507144-49FC-C241-84F0-667D83F036B1}" srcId="{B025DE32-BD1F-F94A-9993-79D9B915B7C7}" destId="{23B4F5D3-ACFA-DC46-8C9B-702AF7AA27BC}" srcOrd="3" destOrd="0" parTransId="{B86E8D70-D5CA-6E4F-B24E-EA8A7FA05E74}" sibTransId="{D8741106-C6CE-1047-8942-6ECD5E6F61FA}"/>
    <dgm:cxn modelId="{E7A467C5-CF12-0C48-BF32-BFB13BC16073}" type="presOf" srcId="{21178019-59DA-4E43-BE3C-D0469EA13D1D}" destId="{93A355D9-AE87-5A47-B314-B427AB839A64}" srcOrd="0" destOrd="0" presId="urn:microsoft.com/office/officeart/2005/8/layout/lProcess2"/>
    <dgm:cxn modelId="{2EEDEFAF-C8C9-124A-97B6-13C13812CAB8}" srcId="{31575E2C-E4FB-F647-B03A-74C8ADEAA874}" destId="{E8E51876-26EF-124C-B31C-388417F60EE1}" srcOrd="1" destOrd="0" parTransId="{7117F83D-108A-BF49-8097-54D541B53558}" sibTransId="{5AF82017-20B3-DD4B-A1CD-2302791EDF41}"/>
    <dgm:cxn modelId="{D77F98C7-77E3-FB43-A5DB-1E663FB2DE7B}" srcId="{23B4F5D3-ACFA-DC46-8C9B-702AF7AA27BC}" destId="{5C85F093-5BBE-1149-AEBA-2AEB05497399}" srcOrd="1" destOrd="0" parTransId="{33E3308C-C9D6-4448-A71E-2506E16152B1}" sibTransId="{22FF68FE-7725-8545-BFAC-4243B16275A1}"/>
    <dgm:cxn modelId="{1327177D-F7D4-D345-84FE-535E5884B68F}" type="presOf" srcId="{A4D5D67B-8B88-1145-977D-112E1257AC4F}" destId="{7226C68A-15F1-214B-86CF-8828C501AF55}" srcOrd="0" destOrd="0" presId="urn:microsoft.com/office/officeart/2005/8/layout/lProcess2"/>
    <dgm:cxn modelId="{47632440-6CB5-1E46-8B4B-61B8BB76C6C4}" type="presOf" srcId="{B025DE32-BD1F-F94A-9993-79D9B915B7C7}" destId="{A67F619D-1E1A-0043-A5E1-18BE8E7403AE}" srcOrd="0" destOrd="0" presId="urn:microsoft.com/office/officeart/2005/8/layout/lProcess2"/>
    <dgm:cxn modelId="{1B0B75FB-BF40-174D-A4DA-3F51956F1050}" srcId="{23B4F5D3-ACFA-DC46-8C9B-702AF7AA27BC}" destId="{8B9674F6-4010-D549-9DDF-E359E0C8D3D1}" srcOrd="0" destOrd="0" parTransId="{5AA780AD-51DC-F644-9D03-3E52E76CEE81}" sibTransId="{D48C3E39-D55A-434F-96FB-8F34D56B0703}"/>
    <dgm:cxn modelId="{97123D87-FC5E-D54E-8296-4AA182C55FCC}" type="presOf" srcId="{5C85F093-5BBE-1149-AEBA-2AEB05497399}" destId="{07611683-C304-0B46-9257-F1A6883CA9BB}" srcOrd="0" destOrd="0" presId="urn:microsoft.com/office/officeart/2005/8/layout/lProcess2"/>
    <dgm:cxn modelId="{2438A676-18DF-BB43-95CF-9B3D98FD6DFB}" type="presOf" srcId="{31575E2C-E4FB-F647-B03A-74C8ADEAA874}" destId="{4878F41C-D6A5-A64F-AEE5-817C37253A99}" srcOrd="1" destOrd="0" presId="urn:microsoft.com/office/officeart/2005/8/layout/lProcess2"/>
    <dgm:cxn modelId="{16CAA498-BC3A-3243-B884-5ACD4AE884DA}" type="presOf" srcId="{77528896-7549-7D4F-82F5-76D5C38CA101}" destId="{7EA89ABF-EC19-3847-8FFE-B26659A1B6D2}" srcOrd="0" destOrd="0" presId="urn:microsoft.com/office/officeart/2005/8/layout/lProcess2"/>
    <dgm:cxn modelId="{C045A36B-ACAC-7241-8EBC-DC8EF754D069}" type="presOf" srcId="{E8E51876-26EF-124C-B31C-388417F60EE1}" destId="{7A7C0DD9-2B56-7B48-8B70-69FABD42A26D}" srcOrd="0" destOrd="0" presId="urn:microsoft.com/office/officeart/2005/8/layout/lProcess2"/>
    <dgm:cxn modelId="{15B7D0A8-A5F2-D140-93FC-43DD03039B8B}" type="presParOf" srcId="{A67F619D-1E1A-0043-A5E1-18BE8E7403AE}" destId="{9DEB2B4D-C6D1-F14D-A3A1-B4C3D9427CA1}" srcOrd="0" destOrd="0" presId="urn:microsoft.com/office/officeart/2005/8/layout/lProcess2"/>
    <dgm:cxn modelId="{CC8C922A-ECF1-A54F-A43B-1EEDBB217860}" type="presParOf" srcId="{9DEB2B4D-C6D1-F14D-A3A1-B4C3D9427CA1}" destId="{7EA89ABF-EC19-3847-8FFE-B26659A1B6D2}" srcOrd="0" destOrd="0" presId="urn:microsoft.com/office/officeart/2005/8/layout/lProcess2"/>
    <dgm:cxn modelId="{247B1129-8082-6C48-B4C0-664352A7FD02}" type="presParOf" srcId="{9DEB2B4D-C6D1-F14D-A3A1-B4C3D9427CA1}" destId="{0EDED483-CE69-5F45-8957-47D959440792}" srcOrd="1" destOrd="0" presId="urn:microsoft.com/office/officeart/2005/8/layout/lProcess2"/>
    <dgm:cxn modelId="{43721644-F240-BF47-88B5-50568E72B161}" type="presParOf" srcId="{9DEB2B4D-C6D1-F14D-A3A1-B4C3D9427CA1}" destId="{5A338D28-07F5-D04F-993B-20D5402DBBCF}" srcOrd="2" destOrd="0" presId="urn:microsoft.com/office/officeart/2005/8/layout/lProcess2"/>
    <dgm:cxn modelId="{64311690-20A5-BB47-8E78-5D108551EEC0}" type="presParOf" srcId="{5A338D28-07F5-D04F-993B-20D5402DBBCF}" destId="{9DB063EA-212C-5642-B7F6-33B273F4F6D9}" srcOrd="0" destOrd="0" presId="urn:microsoft.com/office/officeart/2005/8/layout/lProcess2"/>
    <dgm:cxn modelId="{A032FF29-B7A4-5445-8475-0A4ED20582C1}" type="presParOf" srcId="{9DB063EA-212C-5642-B7F6-33B273F4F6D9}" destId="{F59AFAB4-C8D1-C94A-9F5C-CED4E923DF1A}" srcOrd="0" destOrd="0" presId="urn:microsoft.com/office/officeart/2005/8/layout/lProcess2"/>
    <dgm:cxn modelId="{354DC9C9-E6F9-3F42-A450-CC16E92F99A4}" type="presParOf" srcId="{9DB063EA-212C-5642-B7F6-33B273F4F6D9}" destId="{66E5F7C9-F846-3247-8740-1C6CCC0020A6}" srcOrd="1" destOrd="0" presId="urn:microsoft.com/office/officeart/2005/8/layout/lProcess2"/>
    <dgm:cxn modelId="{1457E28A-4BEA-6744-9D89-326C3093BCD2}" type="presParOf" srcId="{9DB063EA-212C-5642-B7F6-33B273F4F6D9}" destId="{B59C325C-8B88-A347-A346-1FC8D833734A}" srcOrd="2" destOrd="0" presId="urn:microsoft.com/office/officeart/2005/8/layout/lProcess2"/>
    <dgm:cxn modelId="{4D3D0CD4-5F2D-AD40-81B2-2D925DEBA9BD}" type="presParOf" srcId="{A67F619D-1E1A-0043-A5E1-18BE8E7403AE}" destId="{79CDECE5-FAF5-BF48-82C3-ACDC380E3455}" srcOrd="1" destOrd="0" presId="urn:microsoft.com/office/officeart/2005/8/layout/lProcess2"/>
    <dgm:cxn modelId="{2DEA70EB-858A-7049-9170-7E8CE49884A6}" type="presParOf" srcId="{A67F619D-1E1A-0043-A5E1-18BE8E7403AE}" destId="{6F977117-6DC2-FF43-BE47-DD69D5853F6E}" srcOrd="2" destOrd="0" presId="urn:microsoft.com/office/officeart/2005/8/layout/lProcess2"/>
    <dgm:cxn modelId="{F09D0F84-E5E5-5245-8CAB-08C4FD3B52E2}" type="presParOf" srcId="{6F977117-6DC2-FF43-BE47-DD69D5853F6E}" destId="{93A355D9-AE87-5A47-B314-B427AB839A64}" srcOrd="0" destOrd="0" presId="urn:microsoft.com/office/officeart/2005/8/layout/lProcess2"/>
    <dgm:cxn modelId="{CC968FCE-9199-A643-962B-6214EFECC442}" type="presParOf" srcId="{6F977117-6DC2-FF43-BE47-DD69D5853F6E}" destId="{F3335112-C7A3-2A47-9D48-636D1B9B63B5}" srcOrd="1" destOrd="0" presId="urn:microsoft.com/office/officeart/2005/8/layout/lProcess2"/>
    <dgm:cxn modelId="{87FD2D54-3CCE-9344-9404-9E2D76720BD5}" type="presParOf" srcId="{6F977117-6DC2-FF43-BE47-DD69D5853F6E}" destId="{FD5B90C0-1BD3-EE40-A537-A02F77916BC4}" srcOrd="2" destOrd="0" presId="urn:microsoft.com/office/officeart/2005/8/layout/lProcess2"/>
    <dgm:cxn modelId="{AC8C2680-0924-E44C-9BAA-8825DFD1AB71}" type="presParOf" srcId="{FD5B90C0-1BD3-EE40-A537-A02F77916BC4}" destId="{0A4443C8-C1BB-EE46-9A96-12A21C7BA682}" srcOrd="0" destOrd="0" presId="urn:microsoft.com/office/officeart/2005/8/layout/lProcess2"/>
    <dgm:cxn modelId="{26ED93D0-20A7-6741-89C6-1C51BFCF8F7F}" type="presParOf" srcId="{0A4443C8-C1BB-EE46-9A96-12A21C7BA682}" destId="{7226C68A-15F1-214B-86CF-8828C501AF55}" srcOrd="0" destOrd="0" presId="urn:microsoft.com/office/officeart/2005/8/layout/lProcess2"/>
    <dgm:cxn modelId="{DC7F836B-4383-C74E-95BE-7A5CE524F1A9}" type="presParOf" srcId="{0A4443C8-C1BB-EE46-9A96-12A21C7BA682}" destId="{0FC629F0-101F-FB4D-9493-A872490F620D}" srcOrd="1" destOrd="0" presId="urn:microsoft.com/office/officeart/2005/8/layout/lProcess2"/>
    <dgm:cxn modelId="{A107C497-F93B-EA4E-8158-B1CA668331B5}" type="presParOf" srcId="{0A4443C8-C1BB-EE46-9A96-12A21C7BA682}" destId="{2342FE2F-ADED-F04D-BBAB-BCC8E4C439B0}" srcOrd="2" destOrd="0" presId="urn:microsoft.com/office/officeart/2005/8/layout/lProcess2"/>
    <dgm:cxn modelId="{74BEA1A7-0421-B341-BCCB-9F07A50FB916}" type="presParOf" srcId="{A67F619D-1E1A-0043-A5E1-18BE8E7403AE}" destId="{588EB296-044B-8D42-8AD4-3CE0E28F41C6}" srcOrd="3" destOrd="0" presId="urn:microsoft.com/office/officeart/2005/8/layout/lProcess2"/>
    <dgm:cxn modelId="{644632AB-B472-1F43-8B9A-29DEDED00E5B}" type="presParOf" srcId="{A67F619D-1E1A-0043-A5E1-18BE8E7403AE}" destId="{060BE960-5A77-0E4C-AFFD-48EB1D62E1B9}" srcOrd="4" destOrd="0" presId="urn:microsoft.com/office/officeart/2005/8/layout/lProcess2"/>
    <dgm:cxn modelId="{1FC37576-8A36-A947-B968-CE1E4CCCFCC5}" type="presParOf" srcId="{060BE960-5A77-0E4C-AFFD-48EB1D62E1B9}" destId="{ACAA6F89-9C1F-DC41-8FE0-3E3CADCEBBD3}" srcOrd="0" destOrd="0" presId="urn:microsoft.com/office/officeart/2005/8/layout/lProcess2"/>
    <dgm:cxn modelId="{903742B5-C3C2-F940-AA2B-007170ACB829}" type="presParOf" srcId="{060BE960-5A77-0E4C-AFFD-48EB1D62E1B9}" destId="{4878F41C-D6A5-A64F-AEE5-817C37253A99}" srcOrd="1" destOrd="0" presId="urn:microsoft.com/office/officeart/2005/8/layout/lProcess2"/>
    <dgm:cxn modelId="{8ECBE03D-1E16-FD4A-86C2-6F8050F63FA7}" type="presParOf" srcId="{060BE960-5A77-0E4C-AFFD-48EB1D62E1B9}" destId="{D97386AF-53D1-FC4F-835E-DD5110889517}" srcOrd="2" destOrd="0" presId="urn:microsoft.com/office/officeart/2005/8/layout/lProcess2"/>
    <dgm:cxn modelId="{A1001280-6E24-4644-8985-B83EC8A49B4C}" type="presParOf" srcId="{D97386AF-53D1-FC4F-835E-DD5110889517}" destId="{3B55E355-174F-1E4B-A794-F49A7DCD19C2}" srcOrd="0" destOrd="0" presId="urn:microsoft.com/office/officeart/2005/8/layout/lProcess2"/>
    <dgm:cxn modelId="{BC3672FA-2021-F541-8A85-0A5BB42AEA9C}" type="presParOf" srcId="{3B55E355-174F-1E4B-A794-F49A7DCD19C2}" destId="{5B5EEE9D-4B5D-F348-9EDF-CAD74618A919}" srcOrd="0" destOrd="0" presId="urn:microsoft.com/office/officeart/2005/8/layout/lProcess2"/>
    <dgm:cxn modelId="{8744BF58-1FB2-114A-B201-F2215F1C94E6}" type="presParOf" srcId="{3B55E355-174F-1E4B-A794-F49A7DCD19C2}" destId="{543596E7-D178-824E-B092-FBBC81D52CA3}" srcOrd="1" destOrd="0" presId="urn:microsoft.com/office/officeart/2005/8/layout/lProcess2"/>
    <dgm:cxn modelId="{3B0DCB44-7C13-C949-9C5B-AEA775E17236}" type="presParOf" srcId="{3B55E355-174F-1E4B-A794-F49A7DCD19C2}" destId="{7A7C0DD9-2B56-7B48-8B70-69FABD42A26D}" srcOrd="2" destOrd="0" presId="urn:microsoft.com/office/officeart/2005/8/layout/lProcess2"/>
    <dgm:cxn modelId="{1493C684-1B86-874F-9198-873E31493D9F}" type="presParOf" srcId="{A67F619D-1E1A-0043-A5E1-18BE8E7403AE}" destId="{1803B7F5-E40F-D347-82F7-4BFFE7038B1D}" srcOrd="5" destOrd="0" presId="urn:microsoft.com/office/officeart/2005/8/layout/lProcess2"/>
    <dgm:cxn modelId="{C292311F-EF12-D34F-9EFB-F32B00F898C2}" type="presParOf" srcId="{A67F619D-1E1A-0043-A5E1-18BE8E7403AE}" destId="{50C03106-0DE9-3246-8A08-4D74BD11ABE7}" srcOrd="6" destOrd="0" presId="urn:microsoft.com/office/officeart/2005/8/layout/lProcess2"/>
    <dgm:cxn modelId="{E1796CA5-F1DF-5044-BB67-7B6D66A5CE93}" type="presParOf" srcId="{50C03106-0DE9-3246-8A08-4D74BD11ABE7}" destId="{CE3976E9-91C7-7346-833E-14DD79311985}" srcOrd="0" destOrd="0" presId="urn:microsoft.com/office/officeart/2005/8/layout/lProcess2"/>
    <dgm:cxn modelId="{2153D6C8-6AD4-B846-943F-BCCF9C171E88}" type="presParOf" srcId="{50C03106-0DE9-3246-8A08-4D74BD11ABE7}" destId="{A180D8F0-4D7F-6B4E-B2B6-457239DE39EE}" srcOrd="1" destOrd="0" presId="urn:microsoft.com/office/officeart/2005/8/layout/lProcess2"/>
    <dgm:cxn modelId="{B042B2FF-9729-1249-9AB1-2DAD5A981E60}" type="presParOf" srcId="{50C03106-0DE9-3246-8A08-4D74BD11ABE7}" destId="{8E627375-7CE7-6A46-819E-7C5AA2B90397}" srcOrd="2" destOrd="0" presId="urn:microsoft.com/office/officeart/2005/8/layout/lProcess2"/>
    <dgm:cxn modelId="{EA69B9DE-9C94-4E40-AFF7-E9F99EE60FDC}" type="presParOf" srcId="{8E627375-7CE7-6A46-819E-7C5AA2B90397}" destId="{F93F53A6-85A7-C64C-99D7-B1A92C10EB15}" srcOrd="0" destOrd="0" presId="urn:microsoft.com/office/officeart/2005/8/layout/lProcess2"/>
    <dgm:cxn modelId="{A195C7E9-E683-894D-976E-3B670607FD31}" type="presParOf" srcId="{F93F53A6-85A7-C64C-99D7-B1A92C10EB15}" destId="{F65CB635-4545-434D-8597-52D2E06C7ABB}" srcOrd="0" destOrd="0" presId="urn:microsoft.com/office/officeart/2005/8/layout/lProcess2"/>
    <dgm:cxn modelId="{018C6BDF-7333-0746-98A9-939B91E7667C}" type="presParOf" srcId="{F93F53A6-85A7-C64C-99D7-B1A92C10EB15}" destId="{29C7A270-F140-BB4D-AE7C-1C4DD470BA96}" srcOrd="1" destOrd="0" presId="urn:microsoft.com/office/officeart/2005/8/layout/lProcess2"/>
    <dgm:cxn modelId="{C3C5492B-4F45-B349-83AF-3A382DCE9C44}" type="presParOf" srcId="{F93F53A6-85A7-C64C-99D7-B1A92C10EB15}" destId="{07611683-C304-0B46-9257-F1A6883CA9BB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89ABF-EC19-3847-8FFE-B26659A1B6D2}">
      <dsp:nvSpPr>
        <dsp:cNvPr id="0" name=""/>
        <dsp:cNvSpPr/>
      </dsp:nvSpPr>
      <dsp:spPr>
        <a:xfrm>
          <a:off x="1984" y="0"/>
          <a:ext cx="1946895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CIRC</a:t>
          </a:r>
          <a:endParaRPr lang="en-US" sz="6000" kern="1200" dirty="0"/>
        </a:p>
      </dsp:txBody>
      <dsp:txXfrm>
        <a:off x="1984" y="0"/>
        <a:ext cx="1946895" cy="1357788"/>
      </dsp:txXfrm>
    </dsp:sp>
    <dsp:sp modelId="{F59AFAB4-C8D1-C94A-9F5C-CED4E923DF1A}">
      <dsp:nvSpPr>
        <dsp:cNvPr id="0" name=""/>
        <dsp:cNvSpPr/>
      </dsp:nvSpPr>
      <dsp:spPr>
        <a:xfrm>
          <a:off x="196673" y="1359114"/>
          <a:ext cx="1557516" cy="13646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Newspaper holdings</a:t>
          </a:r>
          <a:endParaRPr lang="en-US" sz="2300" kern="1200" dirty="0"/>
        </a:p>
      </dsp:txBody>
      <dsp:txXfrm>
        <a:off x="236642" y="1399083"/>
        <a:ext cx="1477578" cy="1284701"/>
      </dsp:txXfrm>
    </dsp:sp>
    <dsp:sp modelId="{B59C325C-8B88-A347-A346-1FC8D833734A}">
      <dsp:nvSpPr>
        <dsp:cNvPr id="0" name=""/>
        <dsp:cNvSpPr/>
      </dsp:nvSpPr>
      <dsp:spPr>
        <a:xfrm>
          <a:off x="196673" y="2933699"/>
          <a:ext cx="1557516" cy="13646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Textbook lists</a:t>
          </a:r>
          <a:endParaRPr lang="en-US" sz="2300" kern="1200" dirty="0"/>
        </a:p>
      </dsp:txBody>
      <dsp:txXfrm>
        <a:off x="236642" y="2973668"/>
        <a:ext cx="1477578" cy="1284701"/>
      </dsp:txXfrm>
    </dsp:sp>
    <dsp:sp modelId="{93A355D9-AE87-5A47-B314-B427AB839A64}">
      <dsp:nvSpPr>
        <dsp:cNvPr id="0" name=""/>
        <dsp:cNvSpPr/>
      </dsp:nvSpPr>
      <dsp:spPr>
        <a:xfrm>
          <a:off x="2094896" y="0"/>
          <a:ext cx="1946895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ACQ</a:t>
          </a:r>
          <a:endParaRPr lang="en-US" sz="6000" kern="1200" dirty="0"/>
        </a:p>
      </dsp:txBody>
      <dsp:txXfrm>
        <a:off x="2094896" y="0"/>
        <a:ext cx="1946895" cy="1357788"/>
      </dsp:txXfrm>
    </dsp:sp>
    <dsp:sp modelId="{7226C68A-15F1-214B-86CF-8828C501AF55}">
      <dsp:nvSpPr>
        <dsp:cNvPr id="0" name=""/>
        <dsp:cNvSpPr/>
      </dsp:nvSpPr>
      <dsp:spPr>
        <a:xfrm>
          <a:off x="2289585" y="1359114"/>
          <a:ext cx="1557516" cy="13646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Newspaper holdings</a:t>
          </a:r>
          <a:endParaRPr lang="en-US" sz="2300" kern="1200" dirty="0"/>
        </a:p>
      </dsp:txBody>
      <dsp:txXfrm>
        <a:off x="2329554" y="1399083"/>
        <a:ext cx="1477578" cy="1284701"/>
      </dsp:txXfrm>
    </dsp:sp>
    <dsp:sp modelId="{2342FE2F-ADED-F04D-BBAB-BCC8E4C439B0}">
      <dsp:nvSpPr>
        <dsp:cNvPr id="0" name=""/>
        <dsp:cNvSpPr/>
      </dsp:nvSpPr>
      <dsp:spPr>
        <a:xfrm>
          <a:off x="2289585" y="2933699"/>
          <a:ext cx="1557516" cy="13646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Textbook lists</a:t>
          </a:r>
          <a:endParaRPr lang="en-US" sz="2300" kern="1200" dirty="0"/>
        </a:p>
      </dsp:txBody>
      <dsp:txXfrm>
        <a:off x="2329554" y="2973668"/>
        <a:ext cx="1477578" cy="1284701"/>
      </dsp:txXfrm>
    </dsp:sp>
    <dsp:sp modelId="{ACAA6F89-9C1F-DC41-8FE0-3E3CADCEBBD3}">
      <dsp:nvSpPr>
        <dsp:cNvPr id="0" name=""/>
        <dsp:cNvSpPr/>
      </dsp:nvSpPr>
      <dsp:spPr>
        <a:xfrm>
          <a:off x="4187808" y="0"/>
          <a:ext cx="1946895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REF</a:t>
          </a:r>
          <a:endParaRPr lang="en-US" sz="6000" kern="1200" dirty="0"/>
        </a:p>
      </dsp:txBody>
      <dsp:txXfrm>
        <a:off x="4187808" y="0"/>
        <a:ext cx="1946895" cy="1357788"/>
      </dsp:txXfrm>
    </dsp:sp>
    <dsp:sp modelId="{5B5EEE9D-4B5D-F348-9EDF-CAD74618A919}">
      <dsp:nvSpPr>
        <dsp:cNvPr id="0" name=""/>
        <dsp:cNvSpPr/>
      </dsp:nvSpPr>
      <dsp:spPr>
        <a:xfrm>
          <a:off x="4382498" y="1359114"/>
          <a:ext cx="1557516" cy="13646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Newspaper holdings</a:t>
          </a:r>
          <a:endParaRPr lang="en-US" sz="2300" kern="1200" dirty="0"/>
        </a:p>
      </dsp:txBody>
      <dsp:txXfrm>
        <a:off x="4422467" y="1399083"/>
        <a:ext cx="1477578" cy="1284701"/>
      </dsp:txXfrm>
    </dsp:sp>
    <dsp:sp modelId="{7A7C0DD9-2B56-7B48-8B70-69FABD42A26D}">
      <dsp:nvSpPr>
        <dsp:cNvPr id="0" name=""/>
        <dsp:cNvSpPr/>
      </dsp:nvSpPr>
      <dsp:spPr>
        <a:xfrm>
          <a:off x="4382498" y="2933699"/>
          <a:ext cx="1557516" cy="13646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Textbook lists</a:t>
          </a:r>
          <a:endParaRPr lang="en-US" sz="2300" kern="1200" dirty="0"/>
        </a:p>
      </dsp:txBody>
      <dsp:txXfrm>
        <a:off x="4422467" y="2973668"/>
        <a:ext cx="1477578" cy="1284701"/>
      </dsp:txXfrm>
    </dsp:sp>
    <dsp:sp modelId="{CE3976E9-91C7-7346-833E-14DD79311985}">
      <dsp:nvSpPr>
        <dsp:cNvPr id="0" name=""/>
        <dsp:cNvSpPr/>
      </dsp:nvSpPr>
      <dsp:spPr>
        <a:xfrm>
          <a:off x="6280720" y="0"/>
          <a:ext cx="1946895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dirty="0" smtClean="0"/>
            <a:t>WEB</a:t>
          </a:r>
          <a:endParaRPr lang="en-US" sz="6000" kern="1200" dirty="0"/>
        </a:p>
      </dsp:txBody>
      <dsp:txXfrm>
        <a:off x="6280720" y="0"/>
        <a:ext cx="1946895" cy="1357788"/>
      </dsp:txXfrm>
    </dsp:sp>
    <dsp:sp modelId="{F65CB635-4545-434D-8597-52D2E06C7ABB}">
      <dsp:nvSpPr>
        <dsp:cNvPr id="0" name=""/>
        <dsp:cNvSpPr/>
      </dsp:nvSpPr>
      <dsp:spPr>
        <a:xfrm>
          <a:off x="6475410" y="1359114"/>
          <a:ext cx="1557516" cy="13646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Newspaper holdings</a:t>
          </a:r>
          <a:endParaRPr lang="en-US" sz="2300" kern="1200" dirty="0"/>
        </a:p>
      </dsp:txBody>
      <dsp:txXfrm>
        <a:off x="6515379" y="1399083"/>
        <a:ext cx="1477578" cy="1284701"/>
      </dsp:txXfrm>
    </dsp:sp>
    <dsp:sp modelId="{07611683-C304-0B46-9257-F1A6883CA9BB}">
      <dsp:nvSpPr>
        <dsp:cNvPr id="0" name=""/>
        <dsp:cNvSpPr/>
      </dsp:nvSpPr>
      <dsp:spPr>
        <a:xfrm>
          <a:off x="6475410" y="2933699"/>
          <a:ext cx="1557516" cy="13646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Textbook lists</a:t>
          </a:r>
          <a:endParaRPr lang="en-US" sz="2300" kern="1200" dirty="0"/>
        </a:p>
      </dsp:txBody>
      <dsp:txXfrm>
        <a:off x="6515379" y="2973668"/>
        <a:ext cx="1477578" cy="1284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581B7-DA53-3F4D-9674-14A7D7C27BD1}" type="datetimeFigureOut">
              <a:rPr lang="en-US" smtClean="0"/>
              <a:t>3/22/14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F767E-7454-9A49-8D0A-F4DB03244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1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Cannot run a query</a:t>
            </a:r>
          </a:p>
          <a:p>
            <a:r>
              <a:rPr lang="en-US" dirty="0" smtClean="0"/>
              <a:t>Cannot display on the Web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F767E-7454-9A49-8D0A-F4DB032448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14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8DEE8-7A87-4E01-8ADE-4C49CDD43F74}" type="datetime1">
              <a:rPr lang="en-US" smtClean="0"/>
              <a:pPr/>
              <a:t>3/22/14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659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9461-E3EB-40CD-B93F-E5CBBBD8E0BA}" type="datetimeFigureOut">
              <a:rPr lang="en-US" smtClean="0"/>
              <a:pPr/>
              <a:t>3/22/14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7543-9AAE-4E9F-B28C-4FCCFD07D4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39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8FA3-38AD-400D-A4D2-18E8EF129E5F}" type="datetime1">
              <a:rPr lang="en-US" smtClean="0"/>
              <a:pPr/>
              <a:t>3/22/14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83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/>
              <a:pPr/>
              <a:t>3/22/14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3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BBF0-342D-409A-9C0A-B1B451E92883}" type="datetime1">
              <a:rPr lang="en-US" smtClean="0"/>
              <a:pPr/>
              <a:t>3/22/14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626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/>
              <a:pPr/>
              <a:t>3/22/14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08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52F2-9B11-4FC0-9217-7D20B3AC9849}" type="datetime1">
              <a:rPr lang="en-US" smtClean="0"/>
              <a:pPr/>
              <a:t>3/22/14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9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/>
              <a:pPr/>
              <a:t>3/22/14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6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58AA-1C84-40C9-BFEE-631CCB17636C}" type="datetime1">
              <a:rPr lang="en-US" smtClean="0"/>
              <a:pPr/>
              <a:t>3/22/14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92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2C1-4E96-413B-B72E-6C4B39D85C9D}" type="datetime1">
              <a:rPr lang="en-US" smtClean="0"/>
              <a:pPr/>
              <a:t>3/22/14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484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42AA2-D442-471A-9D69-80392E1E581D}" type="datetime1">
              <a:rPr lang="en-US" smtClean="0"/>
              <a:pPr/>
              <a:t>3/22/14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9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3563C-D9B3-4432-B336-144C997D6215}" type="datetime1">
              <a:rPr lang="en-US" smtClean="0"/>
              <a:pPr/>
              <a:t>3/22/14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2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hyperlink" Target="http://twitter.com/bohyunki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https://docs.google.com/spreadsheet/ccc?key=0AqAPbBT_k2VUdDFYamtHdkFqVHZ4VXZXSVVraGxacEE&amp;usp=drive_web%23gid=0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preadsheets.google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https://support.google.com/drive/answer/2505921?hl=en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preadsheets.google.com/tq?tqx=out:html&amp;tq=select+B,C,D,F+where+(C+contains+'Florida')&amp;key=0AqAPbBT_k2VUdEtXYXdLdjM0TXY1YUVhMk9jeUQ0NkE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hyperlink" Target="https://spreadsheets.google.com/tq?tqx=out:html&amp;tq=select+B,C,D,F+where+(B+contains+'Agoulnik')&amp;key=0AqAPbBT_k2VUdEtXYXdLdjM0TXY1YUVhMk9jeUQ0NkE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hyperlink" Target="https://spreadsheets.google.com/tq?tqx=out:html&amp;tq=select+D,F,count(C)+where+(B+contains+'Agoulnik')+group+by+D,F&amp;key=0AqAPbBT_k2VUdEtXYXdLdjM0TXY1YUVhMk9jeUQ0NkE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s.google.com/chart/interactive/docs/querylanguage%23Options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hyperlink" Target="https://spreadsheets.google.com/tq?tqx=out:html&amp;tq=select%20sum(B)%20pivot(C)&amp;key=0AqAPbBT_k2VUdHg4X08zMXFMeXRmdURJNUx5blpYUm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s://spreadsheets.google.com/tq?tqx=out:html&amp;tq=select%20C,sum(B)%20group%20by(C)&amp;key=0AqAPbBT_k2VUdHg4X08zMXFMeXRmdURJNUx5blpYUmc&amp;gid=0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hyperlink" Target="https://spreadsheets.google.com/tq?tqx=out:html&amp;tq=select%20A,%20sum(B)%20group%20by%20A%20pivot%20C&amp;key=0AqAPbBT_k2VUdHg4X08zMXFMeXRmdURJNUx5blpYUmc&amp;gid=0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hyperlink" Target="https://spreadsheets.google.com/tq?tqx=out:html&amp;tq=select%20C,%20sum(B)%20group%20by%20C%20pivot%20A&amp;key=0AqAPbBT_k2VUdHg4X08zMXFMeXRmdURJNUx5blpYUmc&amp;gid=0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s.google.com/chart/interactive/docs/reference%23Query" TargetMode="External"/><Relationship Id="rId3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s.google.com/chart/interactive/docs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google.com/chart/interactive/docs/drawing_charts%23chart.draw" TargetMode="External"/><Relationship Id="rId4" Type="http://schemas.openxmlformats.org/officeDocument/2006/relationships/hyperlink" Target="https://developers.google.com/chart/interactive/docs/drawing_charts%23chartwrapper" TargetMode="External"/><Relationship Id="rId5" Type="http://schemas.openxmlformats.org/officeDocument/2006/relationships/hyperlink" Target="https://developers.google.com/chart/interactive/docs/drawing_charts%23drawchart" TargetMode="External"/><Relationship Id="rId6" Type="http://schemas.openxmlformats.org/officeDocument/2006/relationships/hyperlink" Target="https://developers.google.com/chart/interactive/docs/drawing_charts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s.google.com/chart/interactive/docs/reference%23Query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://www.flickr.com/photos/88575173@N00/2445955296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s.google.com/chart/interactive/docs/reference%23chartwrapperobject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hyperlink" Target="https://developers.google.com/chart/interactive/docs/drawing_charts%23chartwrapper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hyperlink" Target="https://developers.google.com/chart/interactive/docs/drawing_charts%23chartwrapper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hyperlink" Target="https://developers.google.com/chart/interactive/docs/reference%23DataTable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hyperlink" Target="https://spreadsheets.google.com/tq?&amp;tq=&amp;key=0AqAPbBT_k2VUdFgwUm5oeHNEajlhODJoR2pVVWlTeFE&amp;gid=0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hyperlink" Target="https://spreadsheets.google.com/feeds/list/0AqAPbBT_k2VUdFgwUm5oeHNEajlhODJoR2pVVWlTeFE/1/public/values?alt=json-in-script&amp;callback=cb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hyperlink" Target="http://stackoverflow.com/questions/12994282/php-mysql-google-chart-json-complete-example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tackoverflow.com/questions/12994282/php-mysql-google-chart-json-complete-example" TargetMode="External"/><Relationship Id="rId3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s.google.com/chart/interactive/docs/querylanguage" TargetMode="External"/><Relationship Id="rId3" Type="http://schemas.openxmlformats.org/officeDocument/2006/relationships/hyperlink" Target="https://developers.google.com/chart/interactive/docs/reference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hyperlink" Target="https://developers.google.com/chart/interactive/docs/gallery/controls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s.google.com/chart/interactive/docs/gallery/controls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hyperlink" Target="http://code.google.com/apis/ajax/playground/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hyperlink" Target="http://www.google.com/publicdata/directory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bohyunkim/examples" TargetMode="External"/><Relationship Id="rId4" Type="http://schemas.openxmlformats.org/officeDocument/2006/relationships/hyperlink" Target="http://twitter.com/bohyunkim" TargetMode="External"/><Relationship Id="rId5" Type="http://schemas.openxmlformats.org/officeDocument/2006/relationships/hyperlink" Target="http://bohyunkim.net/blog" TargetMode="External"/><Relationship Id="rId6" Type="http://schemas.openxmlformats.org/officeDocument/2006/relationships/hyperlink" Target="https://www.flickr.com/photos/44718928@N00/7219422352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lideshare.net/bohyunki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google.com/chart/interactive/docs/reference%23DataTable" TargetMode="External"/><Relationship Id="rId4" Type="http://schemas.openxmlformats.org/officeDocument/2006/relationships/hyperlink" Target="https://developers.google.com/chart/interactive/docs/querylanguage%23Setting_the_Query_in_the_Data_Source_UR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preadsheets.google.com/tq?&amp;tq=&amp;key=0AqAPbBT_k2VUdDc3aC1xS2o0c2ZmaVpOQWkyY0l1eVE&amp;gid=2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hyperlink" Target="https://spreadsheets.google.com/tq?&amp;tq=&amp;key=0AqAPbBT_k2VUdDc3aC1xS2o0c2ZmaVpOQWkyY0l1eVE&amp;gid=2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643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74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 Quick &amp; Easy Data Visualization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 Google </a:t>
            </a:r>
            <a:r>
              <a:rPr lang="en-US" dirty="0"/>
              <a:t>Visualization API </a:t>
            </a:r>
            <a:br>
              <a:rPr lang="en-US" dirty="0"/>
            </a:br>
            <a:r>
              <a:rPr lang="en-US" dirty="0"/>
              <a:t>+ Google Chart Libraries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9610" y="4331032"/>
            <a:ext cx="7568590" cy="1752600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Bohyun </a:t>
            </a:r>
            <a:r>
              <a:rPr lang="en-US" dirty="0" smtClean="0">
                <a:solidFill>
                  <a:schemeClr val="tx1"/>
                </a:solidFill>
              </a:rPr>
              <a:t>Kim  ( Twitter: </a:t>
            </a:r>
            <a:r>
              <a:rPr lang="en-US" dirty="0" smtClean="0">
                <a:solidFill>
                  <a:schemeClr val="tx1"/>
                </a:solidFill>
                <a:hlinkClick r:id="rId3"/>
              </a:rPr>
              <a:t>@bohyunkim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Associate Director for Library Applications &amp; Knowledge Systems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University </a:t>
            </a:r>
            <a:r>
              <a:rPr lang="en-US" dirty="0">
                <a:solidFill>
                  <a:schemeClr val="tx1"/>
                </a:solidFill>
              </a:rPr>
              <a:t>of Maryland, </a:t>
            </a:r>
            <a:r>
              <a:rPr lang="en-US" dirty="0" smtClean="0">
                <a:solidFill>
                  <a:schemeClr val="tx1"/>
                </a:solidFill>
              </a:rPr>
              <a:t>Baltimore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Health </a:t>
            </a:r>
            <a:r>
              <a:rPr lang="en-US" dirty="0">
                <a:solidFill>
                  <a:schemeClr val="tx1"/>
                </a:solidFill>
              </a:rPr>
              <a:t>Sciences &amp; Human Services </a:t>
            </a:r>
            <a:r>
              <a:rPr lang="en-US" dirty="0" smtClean="0">
                <a:solidFill>
                  <a:schemeClr val="tx1"/>
                </a:solidFill>
              </a:rPr>
              <a:t>Library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CODE4LIB Conference, Raleigh, NC. Mar. 25, 2014.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53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903" y="140234"/>
            <a:ext cx="5493433" cy="655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3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53735"/>
                </a:solidFill>
              </a:rPr>
              <a:t>3-1. Query the Spreadsheet </a:t>
            </a:r>
            <a:br>
              <a:rPr lang="en-US" b="1" dirty="0">
                <a:solidFill>
                  <a:srgbClr val="953735"/>
                </a:solidFill>
              </a:rPr>
            </a:br>
            <a:r>
              <a:rPr lang="en-US" b="1" dirty="0">
                <a:solidFill>
                  <a:srgbClr val="953735"/>
                </a:solidFill>
              </a:rPr>
              <a:t>&amp; Display the Result as a Web page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97649"/>
            <a:ext cx="8229600" cy="4128514"/>
          </a:xfrm>
        </p:spPr>
        <p:txBody>
          <a:bodyPr/>
          <a:lstStyle/>
          <a:p>
            <a:r>
              <a:rPr lang="en-US" dirty="0"/>
              <a:t>Step 1. </a:t>
            </a:r>
            <a:r>
              <a:rPr lang="en-US" dirty="0" smtClean="0"/>
              <a:t>Form a query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: </a:t>
            </a:r>
            <a:r>
              <a:rPr lang="en-US" dirty="0" smtClean="0">
                <a:solidFill>
                  <a:schemeClr val="accent6"/>
                </a:solidFill>
              </a:rPr>
              <a:t>Show column B, C, D, F where C contains ‘Florida’</a:t>
            </a:r>
          </a:p>
          <a:p>
            <a:r>
              <a:rPr lang="en-US" dirty="0" smtClean="0"/>
              <a:t>Step </a:t>
            </a:r>
            <a:r>
              <a:rPr lang="en-US" dirty="0"/>
              <a:t>2. Output the query result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As a stand-alone web page with a table </a:t>
            </a:r>
            <a:br>
              <a:rPr lang="en-US" dirty="0" smtClean="0"/>
            </a:b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(Needed: URL)</a:t>
            </a:r>
          </a:p>
          <a:p>
            <a:pPr marL="365125" lvl="1" indent="606425">
              <a:buNone/>
            </a:pPr>
            <a:r>
              <a:rPr lang="en-US" dirty="0"/>
              <a:t>		</a:t>
            </a:r>
            <a:r>
              <a:rPr lang="en-US" dirty="0" smtClean="0"/>
              <a:t>OR</a:t>
            </a:r>
            <a:br>
              <a:rPr lang="en-US" dirty="0" smtClean="0"/>
            </a:br>
            <a:r>
              <a:rPr lang="en-US" dirty="0" smtClean="0"/>
              <a:t> Into your web page </a:t>
            </a:r>
            <a:r>
              <a:rPr lang="en-US" dirty="0"/>
              <a:t>a</a:t>
            </a:r>
            <a:r>
              <a:rPr lang="en-US" dirty="0" smtClean="0"/>
              <a:t>s </a:t>
            </a:r>
            <a:r>
              <a:rPr lang="en-US" dirty="0"/>
              <a:t>a </a:t>
            </a:r>
            <a:r>
              <a:rPr lang="en-US" dirty="0" smtClean="0"/>
              <a:t>table / chart</a:t>
            </a:r>
            <a:br>
              <a:rPr lang="en-US" dirty="0" smtClean="0"/>
            </a:br>
            <a:r>
              <a:rPr lang="en-US" dirty="0" smtClean="0">
                <a:solidFill>
                  <a:srgbClr val="31859C"/>
                </a:solidFill>
              </a:rPr>
              <a:t>(Needed: JavaScript, G Chart Libraries)</a:t>
            </a:r>
            <a:endParaRPr lang="en-US" dirty="0">
              <a:solidFill>
                <a:srgbClr val="31859C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130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G Spreadsheet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6496"/>
            <a:ext cx="9144000" cy="39851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1439330"/>
            <a:ext cx="8602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3"/>
              </a:rPr>
              <a:t>https://docs.google.com/spreadsheet/ccc?key</a:t>
            </a:r>
            <a:r>
              <a:rPr lang="en-US" dirty="0">
                <a:hlinkClick r:id="rId3"/>
              </a:rPr>
              <a:t>=0AqAPbBT_k2VUdDFYamtHdkFqVHZ4VXZXSVVraGxacEE&amp;usp=drive_web</a:t>
            </a:r>
            <a:r>
              <a:rPr lang="en-US" b="1" dirty="0">
                <a:hlinkClick r:id="rId3"/>
              </a:rPr>
              <a:t>#gid=</a:t>
            </a:r>
            <a:r>
              <a:rPr lang="en-US" b="1" dirty="0" smtClean="0">
                <a:hlinkClick r:id="rId3"/>
              </a:rPr>
              <a:t>0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792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Goes into the URL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78809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>
                <a:hlinkClick r:id="rId2"/>
              </a:rPr>
              <a:t>https://spreadsheets.google.com</a:t>
            </a:r>
            <a:r>
              <a:rPr lang="en-US" dirty="0" smtClean="0">
                <a:hlinkClick r:id="rId2"/>
              </a:rPr>
              <a:t>/</a:t>
            </a:r>
            <a:endParaRPr lang="en-US" dirty="0">
              <a:solidFill>
                <a:schemeClr val="accent5"/>
              </a:solidFill>
            </a:endParaRPr>
          </a:p>
          <a:p>
            <a:pPr marL="45720" indent="0">
              <a:buNone/>
            </a:pPr>
            <a:r>
              <a:rPr lang="en-US" dirty="0" err="1">
                <a:solidFill>
                  <a:srgbClr val="FF0000"/>
                </a:solidFill>
              </a:rPr>
              <a:t>t</a:t>
            </a:r>
            <a:r>
              <a:rPr lang="en-US" dirty="0" err="1" smtClean="0">
                <a:solidFill>
                  <a:srgbClr val="FF0000"/>
                </a:solidFill>
              </a:rPr>
              <a:t>q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/>
          </a:p>
          <a:p>
            <a:pPr marL="45720" indent="0">
              <a:buNone/>
            </a:pP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tqx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=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out:html</a:t>
            </a:r>
            <a:endParaRPr lang="en-US" dirty="0"/>
          </a:p>
          <a:p>
            <a:pPr marL="45720" indent="0">
              <a:buNone/>
            </a:pPr>
            <a:r>
              <a:rPr lang="en-US" dirty="0" smtClean="0">
                <a:solidFill>
                  <a:srgbClr val="2C7C9F"/>
                </a:solidFill>
              </a:rPr>
              <a:t>&amp;</a:t>
            </a:r>
            <a:r>
              <a:rPr lang="en-US" dirty="0" err="1">
                <a:solidFill>
                  <a:srgbClr val="2C7C9F"/>
                </a:solidFill>
              </a:rPr>
              <a:t>tq</a:t>
            </a:r>
            <a:r>
              <a:rPr lang="en-US" dirty="0" smtClean="0">
                <a:solidFill>
                  <a:srgbClr val="2C7C9F"/>
                </a:solidFill>
              </a:rPr>
              <a:t>=</a:t>
            </a:r>
            <a:r>
              <a:rPr lang="en-US" dirty="0" smtClean="0"/>
              <a:t>select </a:t>
            </a:r>
            <a:r>
              <a:rPr lang="en-US" dirty="0"/>
              <a:t>B,C,D,F where (C contains '</a:t>
            </a:r>
            <a:r>
              <a:rPr lang="en-US" dirty="0" smtClean="0"/>
              <a:t>Florida’)</a:t>
            </a:r>
            <a:endParaRPr lang="en-US" b="1" dirty="0" smtClean="0">
              <a:solidFill>
                <a:schemeClr val="accent6"/>
              </a:solidFill>
            </a:endParaRPr>
          </a:p>
          <a:p>
            <a:pPr marL="45720" indent="0">
              <a:buNone/>
            </a:pPr>
            <a:r>
              <a:rPr lang="en-US" b="1" dirty="0" smtClean="0">
                <a:solidFill>
                  <a:schemeClr val="accent6"/>
                </a:solidFill>
              </a:rPr>
              <a:t>&amp;</a:t>
            </a:r>
            <a:r>
              <a:rPr lang="en-US" b="1" dirty="0">
                <a:solidFill>
                  <a:schemeClr val="accent6"/>
                </a:solidFill>
              </a:rPr>
              <a:t>key=</a:t>
            </a:r>
            <a:r>
              <a:rPr lang="en-US" b="1" dirty="0" smtClean="0">
                <a:solidFill>
                  <a:schemeClr val="accent6"/>
                </a:solidFill>
              </a:rPr>
              <a:t>0AqAPbBT_k2VUdEtXYXdLdjM0TXY1YUVhMk9jeUQ0NkE</a:t>
            </a:r>
            <a:endParaRPr lang="en-US" b="1" dirty="0">
              <a:solidFill>
                <a:schemeClr val="accent6"/>
              </a:solidFill>
            </a:endParaRPr>
          </a:p>
          <a:p>
            <a:pPr marL="45720" indent="0">
              <a:buNone/>
            </a:pPr>
            <a:r>
              <a:rPr lang="en-US" b="1" dirty="0" smtClean="0">
                <a:solidFill>
                  <a:srgbClr val="984807"/>
                </a:solidFill>
              </a:rPr>
              <a:t>&amp;</a:t>
            </a:r>
            <a:r>
              <a:rPr lang="en-US" b="1" dirty="0" err="1" smtClean="0">
                <a:solidFill>
                  <a:srgbClr val="984807"/>
                </a:solidFill>
              </a:rPr>
              <a:t>gid</a:t>
            </a:r>
            <a:r>
              <a:rPr lang="en-US" b="1" dirty="0" smtClean="0">
                <a:solidFill>
                  <a:srgbClr val="984807"/>
                </a:solidFill>
              </a:rPr>
              <a:t>=0 </a:t>
            </a:r>
            <a:r>
              <a:rPr lang="en-US" dirty="0" smtClean="0">
                <a:solidFill>
                  <a:schemeClr val="tx1"/>
                </a:solidFill>
              </a:rPr>
              <a:t>(optional for Sheet1)</a:t>
            </a:r>
          </a:p>
          <a:p>
            <a:pPr marL="45720" indent="0">
              <a:buNone/>
            </a:pP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50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1943623"/>
            <a:ext cx="8367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https://spreadsheets.google.com/tq?tqx=out:html&amp;tq=select+B,C,D,F+where+%28C+contains+%27Florida%27%29&amp;key=0AqAPbBT_k2VUdEtXYXdLdjM0TXY1YUVhMk9jeUQ0NkE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Result of the query: </a:t>
            </a:r>
            <a:r>
              <a:rPr lang="en-US" dirty="0"/>
              <a:t>SELECT </a:t>
            </a:r>
            <a:r>
              <a:rPr lang="en-US" b="1" dirty="0"/>
              <a:t>B, C, D, F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WHERE </a:t>
            </a:r>
            <a:r>
              <a:rPr lang="en-US" b="1" dirty="0" smtClean="0"/>
              <a:t>C</a:t>
            </a:r>
            <a:r>
              <a:rPr lang="en-US" dirty="0" smtClean="0"/>
              <a:t> CONTAINS </a:t>
            </a:r>
            <a:r>
              <a:rPr lang="en-US" b="1" dirty="0" smtClean="0"/>
              <a:t>‘Florida</a:t>
            </a:r>
            <a:r>
              <a:rPr lang="en-US" b="1" dirty="0"/>
              <a:t>’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5965"/>
            <a:ext cx="9144000" cy="2441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199" y="5806697"/>
            <a:ext cx="8039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N.B. Google Spreadsheet Size Limit</a:t>
            </a:r>
            <a:r>
              <a:rPr lang="en-US" dirty="0"/>
              <a:t>: </a:t>
            </a:r>
            <a:r>
              <a:rPr lang="en-US" dirty="0" smtClean="0"/>
              <a:t>400k cells, 256 columns, 20 MB </a:t>
            </a:r>
          </a:p>
          <a:p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://support.google.com/drive/answer/2505921?hl=</a:t>
            </a:r>
            <a:r>
              <a:rPr lang="en-US" dirty="0" smtClean="0">
                <a:hlinkClick r:id="rId4"/>
              </a:rPr>
              <a:t>en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75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70"/>
            <a:ext cx="9144000" cy="64881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33500" y="5916577"/>
            <a:ext cx="73105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https://spreadsheets.google.com/tq?tqx=out:html&amp;tq=select+B,C,D,F+where+%28B+contains+%27Agoulnik%27%29&amp;key=</a:t>
            </a:r>
            <a:r>
              <a:rPr lang="en-US" dirty="0" smtClean="0">
                <a:hlinkClick r:id="rId3"/>
              </a:rPr>
              <a:t>0AqAPbBT_k2VUdEtXYXdLdjM0TXY1YUVhMk9jeUQ0NkE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87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0446"/>
            <a:ext cx="9144000" cy="47035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190" y="274638"/>
            <a:ext cx="850887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SELECT </a:t>
            </a:r>
            <a:r>
              <a:rPr lang="en-US" b="1" dirty="0" smtClean="0"/>
              <a:t>D</a:t>
            </a:r>
            <a:r>
              <a:rPr lang="en-US" b="1" dirty="0"/>
              <a:t>,F </a:t>
            </a:r>
            <a:r>
              <a:rPr lang="en-US" b="1" dirty="0" smtClean="0">
                <a:solidFill>
                  <a:srgbClr val="FFB400"/>
                </a:solidFill>
              </a:rPr>
              <a:t>COUNT(</a:t>
            </a:r>
            <a:r>
              <a:rPr lang="en-US" b="1" dirty="0">
                <a:solidFill>
                  <a:srgbClr val="FFB400"/>
                </a:solidFill>
              </a:rPr>
              <a:t>C)</a:t>
            </a:r>
            <a:r>
              <a:rPr lang="en-US" dirty="0"/>
              <a:t> </a:t>
            </a:r>
            <a:r>
              <a:rPr lang="en-US" dirty="0" smtClean="0"/>
              <a:t>WHERE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/>
              <a:t>B</a:t>
            </a:r>
            <a:r>
              <a:rPr lang="en-US" dirty="0"/>
              <a:t> </a:t>
            </a:r>
            <a:r>
              <a:rPr lang="en-US" dirty="0" smtClean="0"/>
              <a:t>CONTAINS </a:t>
            </a:r>
            <a:r>
              <a:rPr lang="en-US" b="1" dirty="0" smtClean="0"/>
              <a:t>‘</a:t>
            </a:r>
            <a:r>
              <a:rPr lang="en-US" b="1" dirty="0" err="1" smtClean="0"/>
              <a:t>Agoulnik</a:t>
            </a:r>
            <a:r>
              <a:rPr lang="en-US" b="1" dirty="0" smtClean="0"/>
              <a:t>’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B400"/>
                </a:solidFill>
              </a:rPr>
              <a:t>GROUP BY </a:t>
            </a:r>
            <a:r>
              <a:rPr lang="en-US" b="1" dirty="0" smtClean="0"/>
              <a:t>D</a:t>
            </a:r>
            <a:r>
              <a:rPr lang="en-US" b="1" dirty="0"/>
              <a:t>, </a:t>
            </a:r>
            <a:r>
              <a:rPr lang="en-US" b="1" dirty="0" smtClean="0"/>
              <a:t>F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304190" y="1436557"/>
            <a:ext cx="85888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://spreadsheets.google.com/tq?tqx=out:html&amp;tq=select+D,F,count(C)+where+%28B+contains+%27Agoulnik%27%29+group+by+D,F&amp;key=</a:t>
            </a:r>
            <a:r>
              <a:rPr lang="en-US" dirty="0" smtClean="0">
                <a:hlinkClick r:id="rId3"/>
              </a:rPr>
              <a:t>0AqAPbBT_k2VUdEtXYXdLdjM0TXY1YUVhMk9jeUQ0NkE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721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Query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Order by, Limit, Offset, Group By (), Pivot </a:t>
            </a:r>
          </a:p>
          <a:p>
            <a:r>
              <a:rPr lang="en-US" dirty="0" smtClean="0"/>
              <a:t>Label, Format</a:t>
            </a:r>
          </a:p>
          <a:p>
            <a:r>
              <a:rPr lang="en-US" dirty="0" err="1" smtClean="0"/>
              <a:t>avg</a:t>
            </a:r>
            <a:r>
              <a:rPr lang="en-US" dirty="0" smtClean="0"/>
              <a:t>(), max(), min()</a:t>
            </a:r>
          </a:p>
          <a:p>
            <a:r>
              <a:rPr lang="en-US" dirty="0" smtClean="0"/>
              <a:t>count(), sum()</a:t>
            </a:r>
          </a:p>
          <a:p>
            <a:r>
              <a:rPr lang="en-US" dirty="0" smtClean="0"/>
              <a:t>year(), month(), date(), hour()</a:t>
            </a:r>
          </a:p>
          <a:p>
            <a:r>
              <a:rPr lang="en-US" dirty="0" smtClean="0"/>
              <a:t>minute(), second(), millisecond()</a:t>
            </a:r>
          </a:p>
          <a:p>
            <a:r>
              <a:rPr lang="en-US" dirty="0" smtClean="0"/>
              <a:t>quarter(), </a:t>
            </a:r>
            <a:r>
              <a:rPr lang="en-US" dirty="0" err="1" smtClean="0"/>
              <a:t>dayOfWeek</a:t>
            </a:r>
            <a:r>
              <a:rPr lang="en-US" dirty="0" smtClean="0"/>
              <a:t>(), now(), </a:t>
            </a:r>
            <a:r>
              <a:rPr lang="en-US" dirty="0" err="1" smtClean="0"/>
              <a:t>dateDiff</a:t>
            </a:r>
            <a:r>
              <a:rPr lang="en-US" dirty="0" smtClean="0"/>
              <a:t>()</a:t>
            </a:r>
          </a:p>
          <a:p>
            <a:r>
              <a:rPr lang="en-US" dirty="0" err="1" smtClean="0"/>
              <a:t>toDate</a:t>
            </a:r>
            <a:r>
              <a:rPr lang="en-US" dirty="0" smtClean="0"/>
              <a:t>(), upper(), lower()</a:t>
            </a:r>
          </a:p>
          <a:p>
            <a:r>
              <a:rPr lang="en-US" dirty="0">
                <a:hlinkClick r:id="rId2"/>
              </a:rPr>
              <a:t>https://developers.google.com/chart/interactive/docs/querylanguage#Options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74230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FFB400"/>
                </a:solidFill>
              </a:rPr>
              <a:t>PIVOT</a:t>
            </a:r>
            <a:endParaRPr lang="en-US" dirty="0">
              <a:solidFill>
                <a:srgbClr val="FFB4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501" y="0"/>
            <a:ext cx="5224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36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sum(B) </a:t>
            </a:r>
            <a:r>
              <a:rPr lang="en-US" dirty="0" smtClean="0">
                <a:solidFill>
                  <a:srgbClr val="FFB400"/>
                </a:solidFill>
              </a:rPr>
              <a:t>pivot</a:t>
            </a:r>
            <a:r>
              <a:rPr lang="en-US" dirty="0" smtClean="0"/>
              <a:t> </a:t>
            </a:r>
            <a:r>
              <a:rPr lang="en-US" dirty="0"/>
              <a:t>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4424" b="-34424"/>
          <a:stretch>
            <a:fillRect/>
          </a:stretch>
        </p:blipFill>
        <p:spPr>
          <a:xfrm>
            <a:off x="457200" y="1272013"/>
            <a:ext cx="8229600" cy="4525963"/>
          </a:xfrm>
        </p:spPr>
      </p:pic>
      <p:sp>
        <p:nvSpPr>
          <p:cNvPr id="2" name="Rectangle 1"/>
          <p:cNvSpPr/>
          <p:nvPr/>
        </p:nvSpPr>
        <p:spPr>
          <a:xfrm>
            <a:off x="643294" y="5370234"/>
            <a:ext cx="84078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https://spreadsheets.google.com/tq?tqx=out:html&amp;tq=select%20sum%28B%29%20pivot%28C%29&amp;key=</a:t>
            </a:r>
            <a:r>
              <a:rPr lang="en-US" dirty="0" smtClean="0">
                <a:hlinkClick r:id="rId3"/>
              </a:rPr>
              <a:t>0AqAPbBT_k2VUdHg4X08zMXFMeXRmdURJNUx5blpYUmc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974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0. Spreadsheets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Ain’t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Databases.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7778180"/>
              </p:ext>
            </p:extLst>
          </p:nvPr>
        </p:nvGraphicFramePr>
        <p:xfrm>
          <a:off x="436383" y="178759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0272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</a:t>
            </a:r>
            <a:r>
              <a:rPr lang="en-US" dirty="0" smtClean="0"/>
              <a:t>c, </a:t>
            </a:r>
            <a:r>
              <a:rPr lang="en-US" dirty="0" smtClean="0">
                <a:solidFill>
                  <a:srgbClr val="FFB400"/>
                </a:solidFill>
              </a:rPr>
              <a:t>sum</a:t>
            </a:r>
            <a:r>
              <a:rPr lang="en-US" dirty="0"/>
              <a:t>(B) </a:t>
            </a:r>
            <a:r>
              <a:rPr lang="en-US" dirty="0">
                <a:solidFill>
                  <a:srgbClr val="FFB400"/>
                </a:solidFill>
              </a:rPr>
              <a:t>group by</a:t>
            </a:r>
            <a:r>
              <a:rPr lang="en-US" dirty="0"/>
              <a:t> (C)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7583" r="-17583"/>
          <a:stretch>
            <a:fillRect/>
          </a:stretch>
        </p:blipFill>
        <p:spPr>
          <a:xfrm>
            <a:off x="1039476" y="1533574"/>
            <a:ext cx="7050216" cy="3695715"/>
          </a:xfrm>
        </p:spPr>
      </p:pic>
      <p:sp>
        <p:nvSpPr>
          <p:cNvPr id="2" name="Rectangle 1"/>
          <p:cNvSpPr/>
          <p:nvPr/>
        </p:nvSpPr>
        <p:spPr>
          <a:xfrm>
            <a:off x="380999" y="5387815"/>
            <a:ext cx="840789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https://spreadsheets.google.com/tq?tqx=out:html&amp;tq=select%20C,sum%28B%29%20group%20by%28C%29&amp;key=0AqAPbBT_k2VUdHg4X08zMXFMeXRmdURJNUx5blpYUmc</a:t>
            </a:r>
            <a:r>
              <a:rPr lang="en-US" b="1" dirty="0">
                <a:hlinkClick r:id="rId3"/>
              </a:rPr>
              <a:t>&amp;gid=</a:t>
            </a:r>
            <a:r>
              <a:rPr lang="en-US" b="1" dirty="0" smtClean="0">
                <a:hlinkClick r:id="rId3"/>
              </a:rPr>
              <a:t>0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198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A, </a:t>
            </a:r>
            <a:r>
              <a:rPr lang="en-US" dirty="0">
                <a:solidFill>
                  <a:srgbClr val="FFB400"/>
                </a:solidFill>
              </a:rPr>
              <a:t>sum</a:t>
            </a:r>
            <a:r>
              <a:rPr lang="en-US" dirty="0"/>
              <a:t>(B) </a:t>
            </a:r>
            <a:r>
              <a:rPr lang="en-US" dirty="0">
                <a:solidFill>
                  <a:srgbClr val="FFB400"/>
                </a:solidFill>
              </a:rPr>
              <a:t>group by </a:t>
            </a:r>
            <a:r>
              <a:rPr lang="en-US" dirty="0"/>
              <a:t>A </a:t>
            </a:r>
            <a:r>
              <a:rPr lang="en-US" dirty="0">
                <a:solidFill>
                  <a:srgbClr val="FFB400"/>
                </a:solidFill>
              </a:rPr>
              <a:t>pivot</a:t>
            </a:r>
            <a:r>
              <a:rPr lang="en-US" dirty="0"/>
              <a:t> 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9613" r="-69613"/>
          <a:stretch>
            <a:fillRect/>
          </a:stretch>
        </p:blipFill>
        <p:spPr>
          <a:xfrm>
            <a:off x="428034" y="1457298"/>
            <a:ext cx="8037925" cy="4213471"/>
          </a:xfrm>
        </p:spPr>
      </p:pic>
      <p:sp>
        <p:nvSpPr>
          <p:cNvPr id="6" name="Rectangle 5"/>
          <p:cNvSpPr/>
          <p:nvPr/>
        </p:nvSpPr>
        <p:spPr>
          <a:xfrm>
            <a:off x="381000" y="5841997"/>
            <a:ext cx="8508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https://spreadsheets.google.com/tq?tqx=out:html&amp;tq=select%20A,%20sum%28B%29%20group%20by%20A%20pivot%20C&amp;key=0AqAPbBT_k2VUdHg4X08zMXFMeXRmdURJNUx5blpYUmc&amp;gid=</a:t>
            </a:r>
            <a:r>
              <a:rPr lang="en-US" dirty="0" smtClean="0">
                <a:hlinkClick r:id="rId3"/>
              </a:rPr>
              <a:t>0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8591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C, </a:t>
            </a:r>
            <a:r>
              <a:rPr lang="en-US" dirty="0">
                <a:solidFill>
                  <a:srgbClr val="FFB400"/>
                </a:solidFill>
              </a:rPr>
              <a:t>sum</a:t>
            </a:r>
            <a:r>
              <a:rPr lang="en-US" dirty="0"/>
              <a:t>(B) </a:t>
            </a:r>
            <a:r>
              <a:rPr lang="en-US" dirty="0">
                <a:solidFill>
                  <a:srgbClr val="FFB400"/>
                </a:solidFill>
              </a:rPr>
              <a:t>group by </a:t>
            </a:r>
            <a:r>
              <a:rPr lang="en-US" dirty="0"/>
              <a:t>C </a:t>
            </a:r>
            <a:r>
              <a:rPr lang="en-US" dirty="0">
                <a:solidFill>
                  <a:srgbClr val="FFB400"/>
                </a:solidFill>
              </a:rPr>
              <a:t>pivot</a:t>
            </a:r>
            <a:r>
              <a:rPr lang="en-US" dirty="0"/>
              <a:t> 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48954" b="-248954"/>
          <a:stretch>
            <a:fillRect/>
          </a:stretch>
        </p:blipFill>
        <p:spPr>
          <a:xfrm>
            <a:off x="457200" y="1514586"/>
            <a:ext cx="8229600" cy="4525963"/>
          </a:xfrm>
        </p:spPr>
      </p:pic>
      <p:sp>
        <p:nvSpPr>
          <p:cNvPr id="2" name="Rectangle 1"/>
          <p:cNvSpPr/>
          <p:nvPr/>
        </p:nvSpPr>
        <p:spPr>
          <a:xfrm>
            <a:off x="380999" y="1907231"/>
            <a:ext cx="83812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https://spreadsheets.google.com/tq?tqx=out:html&amp;tq=select%20C,%20sum%28B%29%20group%20by%20C%20pivot%20A&amp;key=0AqAPbBT_k2VUdHg4X08zMXFMeXRmdURJNUx5blpYUmc&amp;gid=</a:t>
            </a:r>
            <a:r>
              <a:rPr lang="en-US" dirty="0" smtClean="0">
                <a:hlinkClick r:id="rId3"/>
              </a:rPr>
              <a:t>0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801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953735"/>
                </a:solidFill>
              </a:rPr>
              <a:t>3-2. Use JS instead of a URL</a:t>
            </a:r>
            <a:endParaRPr lang="en-US" b="1" dirty="0">
              <a:solidFill>
                <a:srgbClr val="953735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More flexible and you can add control options for users.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To </a:t>
            </a:r>
            <a:r>
              <a:rPr lang="en-US" dirty="0"/>
              <a:t>set the query string from within JavaScript code, call the </a:t>
            </a:r>
            <a:r>
              <a:rPr lang="en-US" dirty="0" err="1"/>
              <a:t>setQuery</a:t>
            </a:r>
            <a:r>
              <a:rPr lang="en-US" dirty="0"/>
              <a:t> method of the </a:t>
            </a:r>
            <a:r>
              <a:rPr lang="en-US" dirty="0">
                <a:hlinkClick r:id="rId2"/>
              </a:rPr>
              <a:t>google.visualization.Query</a:t>
            </a:r>
            <a:r>
              <a:rPr lang="en-US" dirty="0"/>
              <a:t> class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53" y="4788890"/>
            <a:ext cx="8635584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6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786" y="2909873"/>
            <a:ext cx="6537943" cy="307357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Drop It into </a:t>
            </a:r>
            <a:r>
              <a:rPr lang="en-US" dirty="0"/>
              <a:t>Y</a:t>
            </a:r>
            <a:r>
              <a:rPr lang="en-US" dirty="0" smtClean="0"/>
              <a:t>our Own </a:t>
            </a:r>
            <a:r>
              <a:rPr lang="en-US" dirty="0"/>
              <a:t>W</a:t>
            </a:r>
            <a:r>
              <a:rPr lang="en-US" dirty="0" smtClean="0"/>
              <a:t>eb </a:t>
            </a:r>
            <a:r>
              <a:rPr lang="en-US" dirty="0"/>
              <a:t>P</a:t>
            </a:r>
            <a:r>
              <a:rPr lang="en-US" dirty="0" smtClean="0"/>
              <a:t>age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9056" y="1653918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4"/>
                </a:solidFill>
              </a:rPr>
              <a:t>Query: </a:t>
            </a:r>
            <a:r>
              <a:rPr lang="en-US" dirty="0"/>
              <a:t>SELECT B, C, D, F </a:t>
            </a:r>
            <a:r>
              <a:rPr lang="en-US" dirty="0" smtClean="0"/>
              <a:t>WHERE </a:t>
            </a:r>
            <a:r>
              <a:rPr lang="en-US" dirty="0"/>
              <a:t>C contains ‘Florida’</a:t>
            </a:r>
          </a:p>
        </p:txBody>
      </p:sp>
    </p:spTree>
    <p:extLst>
      <p:ext uri="{BB962C8B-B14F-4D97-AF65-F5344CB8AC3E}">
        <p14:creationId xmlns:p14="http://schemas.microsoft.com/office/powerpoint/2010/main" val="58294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499073"/>
            <a:ext cx="8407893" cy="486649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headers=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/>
              <a:t>- Specifies how many rows are header rows, where </a:t>
            </a:r>
            <a:r>
              <a:rPr lang="en-US" i="1" dirty="0"/>
              <a:t>N</a:t>
            </a:r>
            <a:r>
              <a:rPr lang="en-US" dirty="0"/>
              <a:t> is an integer zero or greater. These will be excluded from the data and assigned as column labels in the data table. </a:t>
            </a:r>
            <a:r>
              <a:rPr lang="en-US" dirty="0" smtClean="0"/>
              <a:t>If not specified, </a:t>
            </a:r>
            <a:r>
              <a:rPr lang="en-US" dirty="0"/>
              <a:t>the spreadsheet will guess how many rows are header rows. 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en-US" b="1" dirty="0" smtClean="0">
                <a:solidFill>
                  <a:srgbClr val="984807"/>
                </a:solidFill>
              </a:rPr>
              <a:t>Range=</a:t>
            </a:r>
            <a:r>
              <a:rPr lang="en-US" b="1" i="1" dirty="0" smtClean="0">
                <a:solidFill>
                  <a:srgbClr val="984807"/>
                </a:solidFill>
              </a:rPr>
              <a:t>NN:NN</a:t>
            </a:r>
            <a:r>
              <a:rPr lang="en-US" b="1" dirty="0" smtClean="0">
                <a:solidFill>
                  <a:srgbClr val="984807"/>
                </a:solidFill>
              </a:rPr>
              <a:t> 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Example: range=A1:C6</a:t>
            </a:r>
            <a:endParaRPr lang="en-US" i="1" dirty="0">
              <a:solidFill>
                <a:schemeClr val="accent6"/>
              </a:solidFill>
            </a:endParaRPr>
          </a:p>
          <a:p>
            <a:pPr>
              <a:lnSpc>
                <a:spcPct val="110000"/>
              </a:lnSpc>
            </a:pPr>
            <a:r>
              <a:rPr lang="en-US" b="1" dirty="0" err="1">
                <a:solidFill>
                  <a:srgbClr val="C00000"/>
                </a:solidFill>
              </a:rPr>
              <a:t>gid</a:t>
            </a:r>
            <a:r>
              <a:rPr lang="en-US" b="1" dirty="0">
                <a:solidFill>
                  <a:srgbClr val="C00000"/>
                </a:solidFill>
              </a:rPr>
              <a:t>=</a:t>
            </a:r>
            <a:r>
              <a:rPr lang="en-US" b="1" i="1" dirty="0">
                <a:solidFill>
                  <a:srgbClr val="C00000"/>
                </a:solidFill>
              </a:rPr>
              <a:t>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- Specifies which sheet in a multi-sheet document to link to, if you are not linking to the first sheet. </a:t>
            </a:r>
            <a:r>
              <a:rPr lang="en-US" i="1" dirty="0"/>
              <a:t>N</a:t>
            </a:r>
            <a:r>
              <a:rPr lang="en-US" dirty="0"/>
              <a:t> is the sheet's ID </a:t>
            </a:r>
            <a:r>
              <a:rPr lang="en-US" dirty="0" smtClean="0"/>
              <a:t>number. Example: </a:t>
            </a:r>
            <a:r>
              <a:rPr lang="en-US" dirty="0" err="1" smtClean="0"/>
              <a:t>gid</a:t>
            </a:r>
            <a:r>
              <a:rPr lang="en-US" dirty="0"/>
              <a:t>=0 </a:t>
            </a:r>
            <a:r>
              <a:rPr lang="en-US" dirty="0" smtClean="0"/>
              <a:t>(for Sheet1)</a:t>
            </a:r>
          </a:p>
          <a:p>
            <a:pPr>
              <a:lnSpc>
                <a:spcPct val="110000"/>
              </a:lnSpc>
            </a:pPr>
            <a:r>
              <a:rPr lang="en-US" b="1" dirty="0" smtClean="0">
                <a:solidFill>
                  <a:srgbClr val="C00000"/>
                </a:solidFill>
              </a:rPr>
              <a:t>sheet</a:t>
            </a:r>
            <a:r>
              <a:rPr lang="en-US" b="1" dirty="0">
                <a:solidFill>
                  <a:srgbClr val="C00000"/>
                </a:solidFill>
              </a:rPr>
              <a:t>=</a:t>
            </a:r>
            <a:r>
              <a:rPr lang="en-US" b="1" i="1" dirty="0" err="1">
                <a:solidFill>
                  <a:srgbClr val="C00000"/>
                </a:solidFill>
              </a:rPr>
              <a:t>sheet_name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dirty="0"/>
              <a:t>- Specifies which sheet in a multi-sheet document you are linking to, if you are not linking to the first sheet. </a:t>
            </a:r>
            <a:r>
              <a:rPr lang="en-US" i="1" dirty="0" err="1"/>
              <a:t>sheet_name</a:t>
            </a:r>
            <a:r>
              <a:rPr lang="en-US" dirty="0"/>
              <a:t> is the display name of the sheet. You can use the </a:t>
            </a:r>
            <a:r>
              <a:rPr lang="en-US" dirty="0" err="1"/>
              <a:t>gid</a:t>
            </a:r>
            <a:r>
              <a:rPr lang="en-US" dirty="0"/>
              <a:t> parameter instead of this parameter.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Example</a:t>
            </a:r>
            <a:r>
              <a:rPr lang="en-US" dirty="0"/>
              <a:t>: sheet=</a:t>
            </a:r>
            <a:r>
              <a:rPr lang="en-US" dirty="0" smtClean="0"/>
              <a:t>Sheet5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591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53735"/>
                </a:solidFill>
              </a:rPr>
              <a:t>4</a:t>
            </a:r>
            <a:r>
              <a:rPr lang="en-US" b="1" dirty="0" smtClean="0">
                <a:solidFill>
                  <a:srgbClr val="953735"/>
                </a:solidFill>
              </a:rPr>
              <a:t>. Visualize </a:t>
            </a:r>
            <a:r>
              <a:rPr lang="en-US" b="1" dirty="0">
                <a:solidFill>
                  <a:srgbClr val="953735"/>
                </a:solidFill>
              </a:rPr>
              <a:t>Y</a:t>
            </a:r>
            <a:r>
              <a:rPr lang="en-US" b="1" dirty="0" smtClean="0">
                <a:solidFill>
                  <a:srgbClr val="953735"/>
                </a:solidFill>
              </a:rPr>
              <a:t>our G </a:t>
            </a:r>
            <a:r>
              <a:rPr lang="en-US" b="1" dirty="0">
                <a:solidFill>
                  <a:srgbClr val="953735"/>
                </a:solidFill>
              </a:rPr>
              <a:t>S</a:t>
            </a:r>
            <a:r>
              <a:rPr lang="en-US" b="1" dirty="0" smtClean="0">
                <a:solidFill>
                  <a:srgbClr val="953735"/>
                </a:solidFill>
              </a:rPr>
              <a:t>preadsheet Data</a:t>
            </a:r>
            <a:br>
              <a:rPr lang="en-US" b="1" dirty="0" smtClean="0">
                <a:solidFill>
                  <a:srgbClr val="953735"/>
                </a:solidFill>
              </a:rPr>
            </a:br>
            <a:r>
              <a:rPr lang="en-US" b="1" dirty="0" smtClean="0">
                <a:solidFill>
                  <a:srgbClr val="953735"/>
                </a:solidFill>
              </a:rPr>
              <a:t>Using Google Chart Libraries</a:t>
            </a:r>
            <a:endParaRPr lang="en-US" b="1" dirty="0">
              <a:solidFill>
                <a:srgbClr val="953735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829685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The most common way to use Google Charts is with simple JavaScript that you embed in your web page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You </a:t>
            </a:r>
            <a:r>
              <a:rPr lang="en-US" dirty="0"/>
              <a:t>load some Google Chart </a:t>
            </a:r>
            <a:r>
              <a:rPr lang="en-US" dirty="0" smtClean="0"/>
              <a:t>libraries</a:t>
            </a:r>
            <a:r>
              <a:rPr lang="en-US" dirty="0"/>
              <a:t>.</a:t>
            </a:r>
            <a:endParaRPr lang="en-US" dirty="0" smtClean="0"/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List </a:t>
            </a:r>
            <a:r>
              <a:rPr lang="en-US" dirty="0"/>
              <a:t>the data to be </a:t>
            </a:r>
            <a:r>
              <a:rPr lang="en-US" dirty="0" smtClean="0"/>
              <a:t>charted</a:t>
            </a:r>
            <a:r>
              <a:rPr lang="en-US" dirty="0"/>
              <a:t>.</a:t>
            </a:r>
            <a:endParaRPr lang="en-US" dirty="0" smtClean="0"/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Select </a:t>
            </a:r>
            <a:r>
              <a:rPr lang="en-US" dirty="0"/>
              <a:t>options to customize your </a:t>
            </a:r>
            <a:r>
              <a:rPr lang="en-US" dirty="0" smtClean="0"/>
              <a:t>chart.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Create </a:t>
            </a:r>
            <a:r>
              <a:rPr lang="en-US" dirty="0"/>
              <a:t>a chart object with an id that you choose. </a:t>
            </a:r>
            <a:endParaRPr lang="en-US" dirty="0" smtClean="0"/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Then</a:t>
            </a:r>
            <a:r>
              <a:rPr lang="en-US" dirty="0"/>
              <a:t>, later in the web page, you create a &lt;div&gt; with that id to display the Google Chart</a:t>
            </a:r>
            <a:r>
              <a:rPr lang="en-US" dirty="0" smtClean="0"/>
              <a:t>.</a:t>
            </a:r>
          </a:p>
          <a:p>
            <a:pPr marL="50292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hlinkClick r:id="rId2"/>
              </a:rPr>
              <a:t>https://developers.google.com/chart/interactive/docs</a:t>
            </a:r>
            <a:r>
              <a:rPr lang="en-US" b="1" dirty="0" smtClean="0">
                <a:hlinkClick r:id="rId2"/>
              </a:rPr>
              <a:t>/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054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Visualize as a table or a chart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98229" y="18714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spc="0" dirty="0" smtClean="0">
                <a:solidFill>
                  <a:srgbClr val="000000"/>
                </a:solidFill>
                <a:latin typeface="Calibri"/>
                <a:cs typeface="Calibri"/>
              </a:rPr>
              <a:t>To set </a:t>
            </a:r>
            <a:r>
              <a:rPr lang="en-US" sz="2400" spc="0" dirty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lang="en-US" sz="2400" spc="0" dirty="0" smtClean="0">
                <a:solidFill>
                  <a:srgbClr val="000000"/>
                </a:solidFill>
                <a:latin typeface="Calibri"/>
                <a:cs typeface="Calibri"/>
              </a:rPr>
              <a:t> query string from within JavaScript code, call the </a:t>
            </a:r>
            <a:r>
              <a:rPr lang="en-US" sz="2400" spc="0" dirty="0" err="1" smtClean="0">
                <a:solidFill>
                  <a:srgbClr val="000000"/>
                </a:solidFill>
                <a:latin typeface="Calibri"/>
                <a:cs typeface="Calibri"/>
              </a:rPr>
              <a:t>setQuery</a:t>
            </a:r>
            <a:r>
              <a:rPr lang="en-US" sz="2400" spc="0" dirty="0" smtClean="0">
                <a:solidFill>
                  <a:srgbClr val="000000"/>
                </a:solidFill>
                <a:latin typeface="Calibri"/>
                <a:cs typeface="Calibri"/>
              </a:rPr>
              <a:t> method of the </a:t>
            </a:r>
            <a:r>
              <a:rPr lang="en-US" sz="2400" spc="0" dirty="0" smtClean="0">
                <a:solidFill>
                  <a:srgbClr val="000000"/>
                </a:solidFill>
                <a:latin typeface="Calibri"/>
                <a:cs typeface="Calibri"/>
                <a:hlinkClick r:id="rId2"/>
              </a:rPr>
              <a:t>google.visualization.Query</a:t>
            </a:r>
            <a:r>
              <a:rPr lang="en-US" sz="2400" spc="0" dirty="0" smtClean="0">
                <a:solidFill>
                  <a:srgbClr val="000000"/>
                </a:solidFill>
                <a:latin typeface="Calibri"/>
                <a:cs typeface="Calibri"/>
              </a:rPr>
              <a:t> class.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2400" spc="0" dirty="0" smtClean="0">
                <a:solidFill>
                  <a:srgbClr val="000000"/>
                </a:solidFill>
                <a:latin typeface="Calibri"/>
                <a:cs typeface="Calibri"/>
              </a:rPr>
              <a:t>3 chart drawing techniques:</a:t>
            </a:r>
            <a:endParaRPr lang="en-US" sz="2400" spc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buFont typeface="Arial"/>
              <a:buChar char="•"/>
            </a:pPr>
            <a:r>
              <a:rPr lang="en-US" sz="2400" spc="0" dirty="0">
                <a:solidFill>
                  <a:srgbClr val="000000"/>
                </a:solidFill>
                <a:latin typeface="Calibri"/>
                <a:cs typeface="Calibri"/>
                <a:hlinkClick r:id="rId3"/>
              </a:rPr>
              <a:t>chart.draw()</a:t>
            </a:r>
            <a:endParaRPr lang="en-US" sz="2400" spc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buFont typeface="Arial"/>
              <a:buChar char="•"/>
            </a:pPr>
            <a:r>
              <a:rPr lang="en-US" sz="2400" spc="0" dirty="0">
                <a:solidFill>
                  <a:srgbClr val="000000"/>
                </a:solidFill>
                <a:latin typeface="Calibri"/>
                <a:cs typeface="Calibri"/>
                <a:hlinkClick r:id="rId4"/>
              </a:rPr>
              <a:t>ChartWrapper</a:t>
            </a:r>
            <a:endParaRPr lang="en-US" sz="2400" spc="0" dirty="0">
              <a:solidFill>
                <a:srgbClr val="000000"/>
              </a:solidFill>
              <a:latin typeface="Calibri"/>
              <a:cs typeface="Calibri"/>
            </a:endParaRPr>
          </a:p>
          <a:p>
            <a:pPr lvl="1">
              <a:buFont typeface="Arial"/>
              <a:buChar char="•"/>
            </a:pPr>
            <a:r>
              <a:rPr lang="en-US" sz="2400" spc="0" dirty="0">
                <a:solidFill>
                  <a:srgbClr val="000000"/>
                </a:solidFill>
                <a:latin typeface="Calibri"/>
                <a:cs typeface="Calibri"/>
                <a:hlinkClick r:id="rId5"/>
              </a:rPr>
              <a:t>DrawChart(</a:t>
            </a:r>
            <a:r>
              <a:rPr lang="en-US" sz="2400" spc="0" dirty="0" smtClean="0">
                <a:solidFill>
                  <a:srgbClr val="000000"/>
                </a:solidFill>
                <a:latin typeface="Calibri"/>
                <a:cs typeface="Calibri"/>
                <a:hlinkClick r:id="rId5"/>
              </a:rPr>
              <a:t>)</a:t>
            </a:r>
            <a:endParaRPr lang="en-US" sz="2400" spc="0" dirty="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2600" spc="0" dirty="0">
                <a:solidFill>
                  <a:srgbClr val="000000"/>
                </a:solidFill>
                <a:latin typeface="Calibri"/>
                <a:cs typeface="Calibri"/>
              </a:rPr>
              <a:t>See</a:t>
            </a:r>
            <a:r>
              <a:rPr lang="en-US" sz="2600" spc="0" dirty="0" smtClean="0">
                <a:solidFill>
                  <a:srgbClr val="000000"/>
                </a:solidFill>
                <a:cs typeface="Calibri"/>
              </a:rPr>
              <a:t> also: </a:t>
            </a:r>
            <a:r>
              <a:rPr lang="en-US" sz="2600" spc="0" dirty="0">
                <a:solidFill>
                  <a:srgbClr val="000000"/>
                </a:solidFill>
                <a:latin typeface="Calibri"/>
                <a:cs typeface="Calibri"/>
                <a:hlinkClick r:id="rId6"/>
              </a:rPr>
              <a:t>https</a:t>
            </a:r>
            <a:r>
              <a:rPr lang="en-US" sz="2600" spc="0" dirty="0" smtClean="0">
                <a:solidFill>
                  <a:srgbClr val="000000"/>
                </a:solidFill>
                <a:latin typeface="Calibri"/>
                <a:cs typeface="Calibri"/>
                <a:hlinkClick r:id="rId6"/>
              </a:rPr>
              <a:t>://developers.google.com/chart/interactive/docs/drawing_charts</a:t>
            </a:r>
            <a:endParaRPr lang="en-US" sz="2600" spc="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" indent="0">
              <a:spcAft>
                <a:spcPts val="600"/>
              </a:spcAft>
              <a:buNone/>
            </a:pPr>
            <a:endParaRPr lang="en-US" sz="2400" spc="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45720" indent="0">
              <a:buFont typeface="Wingdings 2" pitchFamily="18" charset="2"/>
              <a:buNone/>
            </a:pPr>
            <a:endParaRPr lang="en-US" sz="2400" spc="0" dirty="0" smtClean="0"/>
          </a:p>
          <a:p>
            <a:endParaRPr lang="en-US" sz="2400" spc="0" dirty="0"/>
          </a:p>
        </p:txBody>
      </p:sp>
    </p:spTree>
    <p:extLst>
      <p:ext uri="{BB962C8B-B14F-4D97-AF65-F5344CB8AC3E}">
        <p14:creationId xmlns:p14="http://schemas.microsoft.com/office/powerpoint/2010/main" val="427843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92538"/>
            <a:ext cx="8229600" cy="1143000"/>
          </a:xfrm>
        </p:spPr>
        <p:txBody>
          <a:bodyPr/>
          <a:lstStyle/>
          <a:p>
            <a:r>
              <a:rPr lang="en-US" dirty="0" smtClean="0"/>
              <a:t>(a) </a:t>
            </a:r>
            <a:r>
              <a:rPr lang="en-US" dirty="0" err="1" smtClean="0"/>
              <a:t>chart.draw</a:t>
            </a:r>
            <a:r>
              <a:rPr lang="en-US" dirty="0"/>
              <a:t>(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969420"/>
            <a:ext cx="8407893" cy="4694012"/>
          </a:xfrm>
        </p:spPr>
        <p:txBody>
          <a:bodyPr>
            <a:noAutofit/>
          </a:bodyPr>
          <a:lstStyle/>
          <a:p>
            <a:pPr marL="45720" indent="0">
              <a:lnSpc>
                <a:spcPct val="80000"/>
              </a:lnSpc>
              <a:buNone/>
            </a:pPr>
            <a:r>
              <a:rPr lang="en-US" sz="2000" b="1" dirty="0" smtClean="0"/>
              <a:t>Process</a:t>
            </a:r>
            <a:endParaRPr lang="en-US" sz="2000" dirty="0" smtClean="0"/>
          </a:p>
          <a:p>
            <a:pPr marL="388620">
              <a:lnSpc>
                <a:spcPct val="80000"/>
              </a:lnSpc>
            </a:pPr>
            <a:r>
              <a:rPr lang="en-US" sz="2000" dirty="0" smtClean="0"/>
              <a:t>Load </a:t>
            </a:r>
            <a:r>
              <a:rPr lang="en-US" sz="2000" dirty="0"/>
              <a:t>the </a:t>
            </a:r>
            <a:r>
              <a:rPr lang="en-US" sz="2000" dirty="0" smtClean="0"/>
              <a:t>JSAPI</a:t>
            </a:r>
            <a:r>
              <a:rPr lang="en-US" sz="2000" dirty="0"/>
              <a:t>, Google Visualization, and chart </a:t>
            </a:r>
            <a:r>
              <a:rPr lang="en-US" sz="2000" dirty="0" smtClean="0"/>
              <a:t>libraries.</a:t>
            </a:r>
          </a:p>
          <a:p>
            <a:pPr marL="388620">
              <a:lnSpc>
                <a:spcPct val="80000"/>
              </a:lnSpc>
            </a:pPr>
            <a:r>
              <a:rPr lang="en-US" sz="2000" dirty="0" smtClean="0"/>
              <a:t>Prepare </a:t>
            </a:r>
            <a:r>
              <a:rPr lang="en-US" sz="2000" dirty="0"/>
              <a:t>your </a:t>
            </a:r>
            <a:r>
              <a:rPr lang="en-US" sz="2000" dirty="0" smtClean="0"/>
              <a:t>data.</a:t>
            </a:r>
            <a:endParaRPr lang="en-US" sz="2000" dirty="0"/>
          </a:p>
          <a:p>
            <a:pPr marL="388620">
              <a:lnSpc>
                <a:spcPct val="80000"/>
              </a:lnSpc>
            </a:pPr>
            <a:r>
              <a:rPr lang="en-US" sz="2000" dirty="0"/>
              <a:t>Prepare any chart </a:t>
            </a:r>
            <a:r>
              <a:rPr lang="en-US" sz="2000" dirty="0" smtClean="0"/>
              <a:t>options.</a:t>
            </a:r>
            <a:endParaRPr lang="en-US" sz="2000" dirty="0"/>
          </a:p>
          <a:p>
            <a:pPr marL="388620">
              <a:lnSpc>
                <a:spcPct val="80000"/>
              </a:lnSpc>
            </a:pPr>
            <a:r>
              <a:rPr lang="en-US" sz="2000" dirty="0"/>
              <a:t>Instantiate the chart class, passing in a handle to the page container element.</a:t>
            </a:r>
          </a:p>
          <a:p>
            <a:pPr marL="388620">
              <a:lnSpc>
                <a:spcPct val="80000"/>
              </a:lnSpc>
            </a:pPr>
            <a:r>
              <a:rPr lang="en-US" sz="2000" dirty="0"/>
              <a:t>Optionally register to receive any chart events. If you intend to call methods on the chart, you should listen for the "ready" event.</a:t>
            </a:r>
          </a:p>
          <a:p>
            <a:pPr marL="388620">
              <a:lnSpc>
                <a:spcPct val="80000"/>
              </a:lnSpc>
            </a:pPr>
            <a:r>
              <a:rPr lang="en-US" sz="2000" b="1" dirty="0">
                <a:solidFill>
                  <a:srgbClr val="4F81BD"/>
                </a:solidFill>
              </a:rPr>
              <a:t>Call </a:t>
            </a:r>
            <a:r>
              <a:rPr lang="en-US" sz="2000" b="1" dirty="0" err="1">
                <a:solidFill>
                  <a:srgbClr val="4F81BD"/>
                </a:solidFill>
              </a:rPr>
              <a:t>chart.draw</a:t>
            </a:r>
            <a:r>
              <a:rPr lang="en-US" sz="2000" b="1" dirty="0">
                <a:solidFill>
                  <a:srgbClr val="4F81BD"/>
                </a:solidFill>
              </a:rPr>
              <a:t>(), passing in the data and options</a:t>
            </a:r>
            <a:r>
              <a:rPr lang="en-US" sz="2000" b="1" dirty="0" smtClean="0">
                <a:solidFill>
                  <a:srgbClr val="4F81BD"/>
                </a:solidFill>
              </a:rPr>
              <a:t>.</a:t>
            </a:r>
          </a:p>
          <a:p>
            <a:pPr marL="388620">
              <a:lnSpc>
                <a:spcPct val="80000"/>
              </a:lnSpc>
            </a:pPr>
            <a:endParaRPr lang="en-US" sz="2000" dirty="0"/>
          </a:p>
          <a:p>
            <a:pPr marL="45720" indent="0">
              <a:lnSpc>
                <a:spcPct val="80000"/>
              </a:lnSpc>
              <a:buNone/>
            </a:pPr>
            <a:r>
              <a:rPr lang="en-US" sz="2000" b="1" dirty="0" smtClean="0"/>
              <a:t>Advantages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You have complete control over every step of the process.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You can register to listen for all events thrown by the chart</a:t>
            </a:r>
            <a:r>
              <a:rPr lang="en-US" sz="2000" dirty="0" smtClean="0"/>
              <a:t>.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 marL="45720" indent="0">
              <a:lnSpc>
                <a:spcPct val="80000"/>
              </a:lnSpc>
              <a:buNone/>
            </a:pPr>
            <a:r>
              <a:rPr lang="en-US" sz="2000" b="1" dirty="0" smtClean="0"/>
              <a:t>Disadvantages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Verbose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You must explicitly load all required chart libraries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If you send queries, you must manually implement for the callback, check for success, extract the returned </a:t>
            </a:r>
            <a:r>
              <a:rPr lang="en-US" sz="2000" b="1" dirty="0" err="1" smtClean="0"/>
              <a:t>DataTable</a:t>
            </a:r>
            <a:r>
              <a:rPr lang="en-US" sz="2000" dirty="0" smtClean="0"/>
              <a:t>, and pass it to the chart.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985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932"/>
            <a:ext cx="9144000" cy="6529917"/>
          </a:xfrm>
          <a:prstGeom prst="rect">
            <a:avLst/>
          </a:prstGeom>
        </p:spPr>
      </p:pic>
      <p:sp>
        <p:nvSpPr>
          <p:cNvPr id="5" name="Notched Right Arrow 4"/>
          <p:cNvSpPr/>
          <p:nvPr/>
        </p:nvSpPr>
        <p:spPr>
          <a:xfrm rot="10800000">
            <a:off x="4277846" y="5883893"/>
            <a:ext cx="629278" cy="510974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1009" y="-40375"/>
            <a:ext cx="2437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example1._florida.html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922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4367" y="5781521"/>
            <a:ext cx="8407893" cy="81972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Creating a web application with a database </a:t>
            </a:r>
            <a:r>
              <a:rPr lang="en-US" dirty="0" smtClean="0"/>
              <a:t>is not always a solution available</a:t>
            </a:r>
            <a:r>
              <a:rPr lang="en-US" dirty="0"/>
              <a:t>, convenient, or </a:t>
            </a:r>
            <a:r>
              <a:rPr lang="en-US" dirty="0" smtClean="0"/>
              <a:t>efficient.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66" t="6911" r="5655"/>
          <a:stretch/>
        </p:blipFill>
        <p:spPr>
          <a:xfrm>
            <a:off x="-1" y="0"/>
            <a:ext cx="9144001" cy="57031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01723" y="6425074"/>
            <a:ext cx="7622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i="1" dirty="0" smtClean="0"/>
              <a:t>Image from </a:t>
            </a:r>
            <a:r>
              <a:rPr lang="pl-PL" sz="1200" i="1" dirty="0" err="1" smtClean="0"/>
              <a:t>Flickr</a:t>
            </a:r>
            <a:r>
              <a:rPr lang="pl-PL" sz="1200" i="1" dirty="0" smtClean="0"/>
              <a:t> </a:t>
            </a:r>
            <a:r>
              <a:rPr lang="pl-PL" sz="1200" i="1" dirty="0" err="1" smtClean="0"/>
              <a:t>CreativeCommons</a:t>
            </a:r>
            <a:r>
              <a:rPr lang="en-US" i="1" dirty="0" smtClean="0"/>
              <a:t> </a:t>
            </a:r>
            <a:r>
              <a:rPr lang="pl-PL" sz="1200" i="1" dirty="0">
                <a:hlinkClick r:id="rId3"/>
              </a:rPr>
              <a:t>http://www.flickr.com/photos/88575173@N00/2445955296/</a:t>
            </a:r>
            <a:r>
              <a:rPr lang="pl-PL" sz="1200" i="1" dirty="0"/>
              <a:t> </a:t>
            </a:r>
            <a:endParaRPr lang="pl-PL" sz="1200" i="1" dirty="0" smtClean="0"/>
          </a:p>
        </p:txBody>
      </p:sp>
    </p:spTree>
    <p:extLst>
      <p:ext uri="{BB962C8B-B14F-4D97-AF65-F5344CB8AC3E}">
        <p14:creationId xmlns:p14="http://schemas.microsoft.com/office/powerpoint/2010/main" val="1934185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1500" r="-11500"/>
          <a:stretch>
            <a:fillRect/>
          </a:stretch>
        </p:blipFill>
        <p:spPr>
          <a:xfrm>
            <a:off x="349639" y="1828828"/>
            <a:ext cx="8407893" cy="440740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" y="604136"/>
            <a:ext cx="9144000" cy="89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02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Separate the Query from URL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2116"/>
            <a:ext cx="9144000" cy="2742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513" y="4460231"/>
            <a:ext cx="63373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22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charts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3938"/>
            <a:ext cx="9144000" cy="15311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82443"/>
            <a:ext cx="9144000" cy="296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06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43" t="2386"/>
          <a:stretch/>
        </p:blipFill>
        <p:spPr>
          <a:xfrm>
            <a:off x="761999" y="642471"/>
            <a:ext cx="5139537" cy="66943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589" y="217721"/>
            <a:ext cx="2786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504D"/>
                </a:solidFill>
              </a:rPr>
              <a:t>e</a:t>
            </a:r>
            <a:r>
              <a:rPr lang="en-US" b="1" dirty="0" smtClean="0">
                <a:solidFill>
                  <a:srgbClr val="C0504D"/>
                </a:solidFill>
              </a:rPr>
              <a:t>xample2_chartdraw.html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17657" y="5678262"/>
            <a:ext cx="3526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Adapted from: Traci L.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Ruthkoski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Google Visualization API Essentials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Packt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2013.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6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07837"/>
            <a:ext cx="8229600" cy="1143000"/>
          </a:xfrm>
        </p:spPr>
        <p:txBody>
          <a:bodyPr/>
          <a:lstStyle/>
          <a:p>
            <a:r>
              <a:rPr lang="en-US" dirty="0" smtClean="0"/>
              <a:t>(b) </a:t>
            </a:r>
            <a:r>
              <a:rPr lang="en-US" dirty="0" err="1" smtClean="0"/>
              <a:t>chartwrapper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071288"/>
            <a:ext cx="8407893" cy="48194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hlinkClick r:id="rId2"/>
              </a:rPr>
              <a:t>ChartWrapper</a:t>
            </a:r>
            <a:r>
              <a:rPr lang="en-US" sz="2000" dirty="0"/>
              <a:t> is a convenience class that handles loading all the appropriate chart libraries for you and also simplifies sending queries to Chart Tools </a:t>
            </a:r>
            <a:r>
              <a:rPr lang="en-US" sz="2000" dirty="0" err="1"/>
              <a:t>Datasources</a:t>
            </a:r>
            <a:r>
              <a:rPr lang="en-US" sz="2000" dirty="0" smtClean="0"/>
              <a:t>.</a:t>
            </a:r>
          </a:p>
          <a:p>
            <a:pPr marL="45720" indent="0">
              <a:buNone/>
            </a:pPr>
            <a:r>
              <a:rPr lang="en-US" sz="2000" b="1" dirty="0"/>
              <a:t>Advantages:</a:t>
            </a:r>
            <a:endParaRPr lang="en-US" sz="2000" dirty="0"/>
          </a:p>
          <a:p>
            <a:r>
              <a:rPr lang="en-US" sz="2000" dirty="0"/>
              <a:t>Much less code</a:t>
            </a:r>
          </a:p>
          <a:p>
            <a:r>
              <a:rPr lang="en-US" sz="2000" dirty="0"/>
              <a:t>Loads all the required chart libraries for you</a:t>
            </a:r>
          </a:p>
          <a:p>
            <a:r>
              <a:rPr lang="en-US" sz="2000" dirty="0"/>
              <a:t>Makes querying </a:t>
            </a:r>
            <a:r>
              <a:rPr lang="en-US" sz="2000" dirty="0" smtClean="0"/>
              <a:t>data sources </a:t>
            </a:r>
            <a:r>
              <a:rPr lang="en-US" sz="2000" dirty="0"/>
              <a:t>much easier by creating the Query object and handling the callback for you</a:t>
            </a:r>
          </a:p>
          <a:p>
            <a:r>
              <a:rPr lang="en-US" sz="2000" dirty="0"/>
              <a:t>Pass in the container element ID, and it will call </a:t>
            </a:r>
            <a:r>
              <a:rPr lang="en-US" sz="2000" dirty="0" err="1"/>
              <a:t>getElementByID</a:t>
            </a:r>
            <a:r>
              <a:rPr lang="en-US" sz="2000" dirty="0"/>
              <a:t> for you.</a:t>
            </a:r>
          </a:p>
          <a:p>
            <a:r>
              <a:rPr lang="en-US" sz="2000" dirty="0"/>
              <a:t>Data can be submitted in a variety of formats: as an array of values, as a JSON literal string, or as a </a:t>
            </a:r>
            <a:r>
              <a:rPr lang="en-US" sz="2000" dirty="0" err="1"/>
              <a:t>DataTable</a:t>
            </a:r>
            <a:r>
              <a:rPr lang="en-US" sz="2000" dirty="0"/>
              <a:t> </a:t>
            </a:r>
            <a:r>
              <a:rPr lang="en-US" sz="2000" dirty="0" smtClean="0"/>
              <a:t>handle</a:t>
            </a:r>
            <a:endParaRPr lang="en-US" sz="2000" dirty="0"/>
          </a:p>
          <a:p>
            <a:pPr marL="45720" indent="0">
              <a:buNone/>
            </a:pPr>
            <a:r>
              <a:rPr lang="en-US" sz="2000" b="1" dirty="0"/>
              <a:t>Disadvantages:</a:t>
            </a:r>
            <a:endParaRPr lang="en-US" sz="2000" dirty="0"/>
          </a:p>
          <a:p>
            <a:r>
              <a:rPr lang="en-US" sz="2000" dirty="0" err="1"/>
              <a:t>ChartWrapper</a:t>
            </a:r>
            <a:r>
              <a:rPr lang="en-US" sz="2000" dirty="0"/>
              <a:t> currently propagates only the select, ready, and error events. To get other events, you must get a handle to the wrapped chart and subscribe to events there. See the </a:t>
            </a:r>
            <a:r>
              <a:rPr lang="en-US" sz="2000" dirty="0">
                <a:hlinkClick r:id="rId2"/>
              </a:rPr>
              <a:t>ChartWrapper documentation</a:t>
            </a:r>
            <a:r>
              <a:rPr lang="en-US" sz="2000" dirty="0"/>
              <a:t> for examples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47713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813"/>
            <a:ext cx="9144000" cy="5621130"/>
          </a:xfrm>
          <a:prstGeom prst="rect">
            <a:avLst/>
          </a:prstGeom>
        </p:spPr>
      </p:pic>
      <p:sp>
        <p:nvSpPr>
          <p:cNvPr id="5" name="Notched Right Arrow 4"/>
          <p:cNvSpPr/>
          <p:nvPr/>
        </p:nvSpPr>
        <p:spPr>
          <a:xfrm rot="10800000">
            <a:off x="3066187" y="3642909"/>
            <a:ext cx="629278" cy="510974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otched Right Arrow 5"/>
          <p:cNvSpPr/>
          <p:nvPr/>
        </p:nvSpPr>
        <p:spPr>
          <a:xfrm rot="10800000">
            <a:off x="7372680" y="1927496"/>
            <a:ext cx="629278" cy="510974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5750" y="6315251"/>
            <a:ext cx="9670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https://developers.google.com/chart/interactive/docs/drawing_charts#</a:t>
            </a:r>
            <a:r>
              <a:rPr lang="en-US" dirty="0" smtClean="0">
                <a:hlinkClick r:id="rId3"/>
              </a:rPr>
              <a:t>chartwrapper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17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Line chart - query</a:t>
            </a:r>
            <a:r>
              <a:rPr lang="en-US" dirty="0">
                <a:solidFill>
                  <a:schemeClr val="accent4"/>
                </a:solidFill>
              </a:rPr>
              <a:t>: </a:t>
            </a:r>
            <a:r>
              <a:rPr lang="en-US" dirty="0"/>
              <a:t>'SELECT A,D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WHERE </a:t>
            </a:r>
            <a:r>
              <a:rPr lang="en-US" dirty="0"/>
              <a:t>D &gt; 100 ORDER BY D',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36" y="1588146"/>
            <a:ext cx="8109274" cy="50416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9136" y="5898494"/>
            <a:ext cx="74184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https://developers.google.com/chart/interactive/docs/drawing_charts#</a:t>
            </a:r>
            <a:r>
              <a:rPr lang="en-US" dirty="0" smtClean="0">
                <a:hlinkClick r:id="rId3"/>
              </a:rPr>
              <a:t>chartwrapper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978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(c) </a:t>
            </a:r>
            <a:r>
              <a:rPr lang="en-US" dirty="0" err="1"/>
              <a:t>Drawchart</a:t>
            </a:r>
            <a:r>
              <a:rPr lang="en-US" dirty="0"/>
              <a:t>()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DrawChart</a:t>
            </a:r>
            <a:r>
              <a:rPr lang="en-US" dirty="0" smtClean="0"/>
              <a:t>() </a:t>
            </a:r>
            <a:r>
              <a:rPr lang="en-US" dirty="0"/>
              <a:t>is a global static method that wraps a </a:t>
            </a:r>
            <a:r>
              <a:rPr lang="en-US" dirty="0" err="1"/>
              <a:t>ChartWrapper</a:t>
            </a:r>
            <a:r>
              <a:rPr lang="en-US" dirty="0"/>
              <a:t>.</a:t>
            </a:r>
          </a:p>
          <a:p>
            <a:pPr marL="45720" indent="0">
              <a:buNone/>
            </a:pPr>
            <a:endParaRPr lang="en-US" b="1" dirty="0" smtClean="0"/>
          </a:p>
          <a:p>
            <a:pPr marL="45720" indent="0">
              <a:buNone/>
            </a:pPr>
            <a:r>
              <a:rPr lang="en-US" b="1" dirty="0" smtClean="0"/>
              <a:t>Advantages</a:t>
            </a:r>
            <a:r>
              <a:rPr lang="en-US" b="1" dirty="0"/>
              <a:t>:</a:t>
            </a:r>
            <a:endParaRPr lang="en-US" dirty="0"/>
          </a:p>
          <a:p>
            <a:r>
              <a:rPr lang="en-US" dirty="0"/>
              <a:t>Same as </a:t>
            </a:r>
            <a:r>
              <a:rPr lang="en-US" dirty="0" err="1"/>
              <a:t>ChartWrapper</a:t>
            </a:r>
            <a:r>
              <a:rPr lang="en-US" dirty="0"/>
              <a:t>, </a:t>
            </a:r>
            <a:r>
              <a:rPr lang="en-US" dirty="0" smtClean="0"/>
              <a:t>but </a:t>
            </a:r>
            <a:r>
              <a:rPr lang="en-US" dirty="0"/>
              <a:t>slightly shorter to use.</a:t>
            </a:r>
          </a:p>
          <a:p>
            <a:pPr marL="45720" indent="0">
              <a:buNone/>
            </a:pPr>
            <a:endParaRPr lang="en-US" b="1" dirty="0" smtClean="0"/>
          </a:p>
          <a:p>
            <a:pPr marL="45720" indent="0">
              <a:buNone/>
            </a:pPr>
            <a:r>
              <a:rPr lang="en-US" b="1" dirty="0" smtClean="0"/>
              <a:t>Disadvantages</a:t>
            </a:r>
            <a:r>
              <a:rPr lang="en-US" b="1" dirty="0"/>
              <a:t>:</a:t>
            </a:r>
            <a:endParaRPr lang="en-US" dirty="0"/>
          </a:p>
          <a:p>
            <a:r>
              <a:rPr lang="en-US" dirty="0"/>
              <a:t>Does not return a </a:t>
            </a:r>
            <a:r>
              <a:rPr lang="en-US" dirty="0" smtClean="0"/>
              <a:t>handle to </a:t>
            </a:r>
            <a:r>
              <a:rPr lang="en-US" dirty="0"/>
              <a:t>the wrapper, so you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cannot </a:t>
            </a:r>
            <a:r>
              <a:rPr lang="en-US" dirty="0"/>
              <a:t>handle any events.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40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454"/>
            <a:ext cx="9144000" cy="55395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6529" y="199696"/>
            <a:ext cx="254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504D"/>
                </a:solidFill>
              </a:rPr>
              <a:t>e</a:t>
            </a:r>
            <a:r>
              <a:rPr lang="en-US" b="1" dirty="0" smtClean="0">
                <a:solidFill>
                  <a:srgbClr val="C0504D"/>
                </a:solidFill>
              </a:rPr>
              <a:t>xample3_piechart.html</a:t>
            </a:r>
            <a:endParaRPr lang="en-US" b="1" dirty="0">
              <a:solidFill>
                <a:srgbClr val="C0504D"/>
              </a:solidFill>
            </a:endParaRPr>
          </a:p>
        </p:txBody>
      </p:sp>
      <p:sp>
        <p:nvSpPr>
          <p:cNvPr id="4" name="Notched Right Arrow 3"/>
          <p:cNvSpPr/>
          <p:nvPr/>
        </p:nvSpPr>
        <p:spPr>
          <a:xfrm rot="10800000">
            <a:off x="4744991" y="2255977"/>
            <a:ext cx="629278" cy="510974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33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28" y="79319"/>
            <a:ext cx="522457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997" y="2354990"/>
            <a:ext cx="4897003" cy="370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1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53735"/>
                </a:solidFill>
              </a:rPr>
              <a:t>1</a:t>
            </a:r>
            <a:r>
              <a:rPr lang="en-US" b="1" dirty="0" smtClean="0">
                <a:solidFill>
                  <a:srgbClr val="953735"/>
                </a:solidFill>
              </a:rPr>
              <a:t>. But What If They Were … Almost?</a:t>
            </a:r>
            <a:endParaRPr lang="en-US" b="1" dirty="0">
              <a:solidFill>
                <a:srgbClr val="95373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554" y="1600200"/>
            <a:ext cx="8686800" cy="452596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Data Source </a:t>
            </a:r>
            <a:br>
              <a:rPr lang="en-US" dirty="0" smtClean="0"/>
            </a:br>
            <a:r>
              <a:rPr lang="en-US" dirty="0" smtClean="0"/>
              <a:t>		&lt;-- Google Spreadsheet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Query data  </a:t>
            </a:r>
            <a:br>
              <a:rPr lang="en-US" dirty="0" smtClean="0"/>
            </a:br>
            <a:r>
              <a:rPr lang="en-US" dirty="0" smtClean="0"/>
              <a:t>		&lt;-- Google Visualization API Query Language 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Display on the web </a:t>
            </a:r>
            <a:br>
              <a:rPr lang="en-US" dirty="0" smtClean="0"/>
            </a:br>
            <a:r>
              <a:rPr lang="en-US" dirty="0" smtClean="0"/>
              <a:t>		&lt;-- Google Chart Libraries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343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416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953735"/>
                </a:solidFill>
              </a:rPr>
              <a:t>5</a:t>
            </a:r>
            <a:r>
              <a:rPr lang="en-US" b="1" dirty="0" smtClean="0">
                <a:solidFill>
                  <a:srgbClr val="953735"/>
                </a:solidFill>
              </a:rPr>
              <a:t>. Use Data from Your </a:t>
            </a:r>
            <a:r>
              <a:rPr lang="en-US" b="1" dirty="0">
                <a:solidFill>
                  <a:srgbClr val="953735"/>
                </a:solidFill>
              </a:rPr>
              <a:t>O</a:t>
            </a:r>
            <a:r>
              <a:rPr lang="en-US" b="1" dirty="0" smtClean="0">
                <a:solidFill>
                  <a:srgbClr val="953735"/>
                </a:solidFill>
              </a:rPr>
              <a:t>wn Database with Google Chart Libraries</a:t>
            </a:r>
            <a:endParaRPr lang="en-US" b="1" dirty="0">
              <a:solidFill>
                <a:srgbClr val="953735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-24824" b="-24824"/>
          <a:stretch>
            <a:fillRect/>
          </a:stretch>
        </p:blipFill>
        <p:spPr>
          <a:xfrm>
            <a:off x="457200" y="145079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981036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G </a:t>
            </a:r>
            <a:r>
              <a:rPr lang="en-US" dirty="0" err="1" smtClean="0"/>
              <a:t>DataTable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48" y="2199600"/>
            <a:ext cx="8699500" cy="39688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0848" y="1417638"/>
            <a:ext cx="830506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https://developers.google.com/chart/interactive/docs/reference#</a:t>
            </a:r>
            <a:r>
              <a:rPr lang="en-US" sz="2000" dirty="0" smtClean="0">
                <a:hlinkClick r:id="rId3"/>
              </a:rPr>
              <a:t>DataTable</a:t>
            </a:r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41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 Spreadsheet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743"/>
            <a:ext cx="9144000" cy="448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6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12" y="928876"/>
            <a:ext cx="8337176" cy="5993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9005"/>
            <a:ext cx="8229600" cy="860887"/>
          </a:xfrm>
        </p:spPr>
        <p:txBody>
          <a:bodyPr/>
          <a:lstStyle/>
          <a:p>
            <a:r>
              <a:rPr lang="en-US" dirty="0" err="1" smtClean="0"/>
              <a:t>Datatable</a:t>
            </a:r>
            <a:r>
              <a:rPr lang="en-US" dirty="0" smtClean="0"/>
              <a:t> response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275294" y="2090171"/>
            <a:ext cx="26445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https://spreadsheets.google.com/tq?&amp;tq=&amp;key=0AqAPbBT_k2VUdFgwUm5oeHNEajlhODJoR2pVVWlTeFE&amp;gid=</a:t>
            </a:r>
            <a:r>
              <a:rPr lang="en-US" dirty="0" smtClean="0">
                <a:hlinkClick r:id="rId3"/>
              </a:rPr>
              <a:t>0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962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49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JSON Feed from G Spreadsheet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23" y="1922497"/>
            <a:ext cx="8686800" cy="63561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886483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https://spreadsheets.google.com/feeds/list/0AqAPbBT_k2VUdFgwUm5oeHNEajlhODJoR2pVVWlTeFE/1/public/values?alt=json-in-script&amp;callback=</a:t>
            </a:r>
            <a:r>
              <a:rPr lang="en-US" dirty="0" smtClean="0">
                <a:hlinkClick r:id="rId3"/>
              </a:rPr>
              <a:t>cb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33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9008"/>
            <a:ext cx="8229600" cy="1143000"/>
          </a:xfrm>
        </p:spPr>
        <p:txBody>
          <a:bodyPr/>
          <a:lstStyle/>
          <a:p>
            <a:r>
              <a:rPr lang="en-US" dirty="0" smtClean="0"/>
              <a:t>An Example MySQL </a:t>
            </a:r>
            <a:r>
              <a:rPr lang="en-US" dirty="0" err="1" smtClean="0"/>
              <a:t>db</a:t>
            </a:r>
            <a:r>
              <a:rPr lang="en-US" dirty="0" smtClean="0"/>
              <a:t> table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6695" r="-16695"/>
          <a:stretch>
            <a:fillRect/>
          </a:stretch>
        </p:blipFill>
        <p:spPr>
          <a:xfrm>
            <a:off x="457200" y="1122088"/>
            <a:ext cx="8229600" cy="4525963"/>
          </a:xfrm>
        </p:spPr>
      </p:pic>
      <p:sp>
        <p:nvSpPr>
          <p:cNvPr id="5" name="Rectangle 4"/>
          <p:cNvSpPr/>
          <p:nvPr/>
        </p:nvSpPr>
        <p:spPr>
          <a:xfrm>
            <a:off x="457200" y="5525988"/>
            <a:ext cx="8229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Source for the PHP script on the next slide:</a:t>
            </a:r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http://stackoverflow.com/questions/12994282/php-mysql-google-chart-json-complete-example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952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Construct G </a:t>
            </a:r>
            <a:r>
              <a:rPr lang="en-US" dirty="0" err="1" smtClean="0"/>
              <a:t>DataTable</a:t>
            </a:r>
            <a:r>
              <a:rPr lang="en-US" dirty="0" smtClean="0"/>
              <a:t> from MySQL </a:t>
            </a:r>
            <a:r>
              <a:rPr lang="en-US" dirty="0" err="1" smtClean="0"/>
              <a:t>db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0050" lvl="1" indent="-400050">
              <a:buNone/>
            </a:pPr>
            <a:r>
              <a:rPr lang="en-US" dirty="0" smtClean="0"/>
              <a:t>{</a:t>
            </a:r>
            <a:br>
              <a:rPr lang="en-US" dirty="0" smtClean="0"/>
            </a:br>
            <a:r>
              <a:rPr lang="en-US" b="1" dirty="0" smtClean="0">
                <a:solidFill>
                  <a:schemeClr val="accent2"/>
                </a:solidFill>
              </a:rPr>
              <a:t>"cols":[</a:t>
            </a:r>
            <a:r>
              <a:rPr lang="en-US" dirty="0" smtClean="0"/>
              <a:t>{"</a:t>
            </a:r>
            <a:r>
              <a:rPr lang="en-US" dirty="0" err="1" smtClean="0"/>
              <a:t>label":"Weekly</a:t>
            </a:r>
            <a:r>
              <a:rPr lang="en-US" dirty="0" smtClean="0"/>
              <a:t> </a:t>
            </a:r>
            <a:r>
              <a:rPr lang="en-US" dirty="0" err="1" smtClean="0"/>
              <a:t>Task","type":"string</a:t>
            </a:r>
            <a:r>
              <a:rPr lang="en-US" dirty="0" smtClean="0"/>
              <a:t>"},{"</a:t>
            </a:r>
            <a:r>
              <a:rPr lang="en-US" dirty="0" err="1" smtClean="0"/>
              <a:t>label":"Percentage","type":"number</a:t>
            </a:r>
            <a:r>
              <a:rPr lang="en-US" dirty="0" smtClean="0"/>
              <a:t>"}</a:t>
            </a:r>
            <a:r>
              <a:rPr lang="en-US" b="1" dirty="0" smtClean="0">
                <a:solidFill>
                  <a:srgbClr val="C0504D"/>
                </a:solidFill>
              </a:rPr>
              <a:t>],</a:t>
            </a:r>
            <a:br>
              <a:rPr lang="en-US" b="1" dirty="0" smtClean="0">
                <a:solidFill>
                  <a:srgbClr val="C0504D"/>
                </a:solidFill>
              </a:rPr>
            </a:br>
            <a:r>
              <a:rPr lang="en-US" b="1" dirty="0" smtClean="0">
                <a:solidFill>
                  <a:srgbClr val="C0504D"/>
                </a:solidFill>
              </a:rPr>
              <a:t>"rows":[</a:t>
            </a:r>
            <a:r>
              <a:rPr lang="en-US" dirty="0" smtClean="0"/>
              <a:t>{"c":[{"</a:t>
            </a:r>
            <a:r>
              <a:rPr lang="en-US" dirty="0" err="1" smtClean="0"/>
              <a:t>v":"Sleep</a:t>
            </a:r>
            <a:r>
              <a:rPr lang="en-US" dirty="0" smtClean="0"/>
              <a:t>"},{"v":30}]},{"c":[{"</a:t>
            </a:r>
            <a:r>
              <a:rPr lang="en-US" dirty="0" err="1" smtClean="0"/>
              <a:t>v":"Watching</a:t>
            </a:r>
            <a:r>
              <a:rPr lang="en-US" dirty="0" smtClean="0"/>
              <a:t> Movie"},{"v":10}]},{"c":[{"</a:t>
            </a:r>
            <a:r>
              <a:rPr lang="en-US" dirty="0" err="1" smtClean="0"/>
              <a:t>v":"Job</a:t>
            </a:r>
            <a:r>
              <a:rPr lang="en-US" dirty="0" smtClean="0"/>
              <a:t>"},{"v":40}]},{"c":[{"</a:t>
            </a:r>
            <a:r>
              <a:rPr lang="en-US" dirty="0" err="1" smtClean="0"/>
              <a:t>v":"Exercise</a:t>
            </a:r>
            <a:r>
              <a:rPr lang="en-US" dirty="0" smtClean="0"/>
              <a:t>"},{"v":20}]}</a:t>
            </a:r>
            <a:r>
              <a:rPr lang="en-US" b="1" dirty="0" smtClean="0">
                <a:solidFill>
                  <a:srgbClr val="C0504D"/>
                </a:solidFill>
              </a:rPr>
              <a:t>]</a:t>
            </a:r>
          </a:p>
          <a:p>
            <a:pPr marL="0" indent="0">
              <a:buNone/>
            </a:pPr>
            <a:r>
              <a:rPr lang="en-US" dirty="0" smtClean="0"/>
              <a:t>}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101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0"/>
            <a:ext cx="7535064" cy="6858000"/>
          </a:xfrm>
          <a:prstGeom prst="rect">
            <a:avLst/>
          </a:prstGeom>
        </p:spPr>
      </p:pic>
      <p:sp>
        <p:nvSpPr>
          <p:cNvPr id="3" name="Notched Right Arrow 2"/>
          <p:cNvSpPr/>
          <p:nvPr/>
        </p:nvSpPr>
        <p:spPr>
          <a:xfrm rot="1209348">
            <a:off x="84791" y="6362791"/>
            <a:ext cx="846700" cy="510974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86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"/>
            <a:ext cx="9144000" cy="5671991"/>
          </a:xfrm>
          <a:prstGeom prst="rect">
            <a:avLst/>
          </a:prstGeom>
        </p:spPr>
      </p:pic>
      <p:sp>
        <p:nvSpPr>
          <p:cNvPr id="3" name="Notched Right Arrow 2"/>
          <p:cNvSpPr/>
          <p:nvPr/>
        </p:nvSpPr>
        <p:spPr>
          <a:xfrm rot="14164193">
            <a:off x="6087484" y="3868804"/>
            <a:ext cx="846700" cy="510974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26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" y="6056090"/>
            <a:ext cx="8229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http://stackoverflow.com/questions/12994282/php-mysql-google-chart-json-complete-</a:t>
            </a:r>
            <a:r>
              <a:rPr lang="en-US" dirty="0" smtClean="0">
                <a:hlinkClick r:id="rId2"/>
              </a:rPr>
              <a:t>example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66526"/>
            <a:ext cx="81534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21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953735"/>
                </a:solidFill>
              </a:rPr>
              <a:t>2. Google </a:t>
            </a:r>
            <a:r>
              <a:rPr lang="en-US" b="1" dirty="0">
                <a:solidFill>
                  <a:srgbClr val="953735"/>
                </a:solidFill>
              </a:rPr>
              <a:t>Visualization API </a:t>
            </a:r>
            <a:r>
              <a:rPr lang="en-US" b="1" dirty="0" smtClean="0">
                <a:solidFill>
                  <a:srgbClr val="953735"/>
                </a:solidFill>
              </a:rPr>
              <a:t/>
            </a:r>
            <a:br>
              <a:rPr lang="en-US" b="1" dirty="0" smtClean="0">
                <a:solidFill>
                  <a:srgbClr val="953735"/>
                </a:solidFill>
              </a:rPr>
            </a:br>
            <a:r>
              <a:rPr lang="en-US" b="1" dirty="0" smtClean="0">
                <a:solidFill>
                  <a:srgbClr val="953735"/>
                </a:solidFill>
              </a:rPr>
              <a:t>Query </a:t>
            </a:r>
            <a:r>
              <a:rPr lang="en-US" b="1" dirty="0">
                <a:solidFill>
                  <a:srgbClr val="953735"/>
                </a:solidFill>
              </a:rPr>
              <a:t>Language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1"/>
            <a:ext cx="8407893" cy="469401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 smtClean="0"/>
              <a:t>Allows you to perform </a:t>
            </a:r>
            <a:r>
              <a:rPr lang="en-US" dirty="0"/>
              <a:t>various data manipulations with the query to the data </a:t>
            </a:r>
            <a:r>
              <a:rPr lang="en-US" dirty="0" smtClean="0"/>
              <a:t>source, such as Google spreadsheet, fusion table, or your own database.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 smtClean="0"/>
              <a:t>Enables you to query the data source and visualize data with Google Chart Libraries </a:t>
            </a:r>
          </a:p>
          <a:p>
            <a:r>
              <a:rPr lang="en-US" dirty="0"/>
              <a:t>Similar to </a:t>
            </a:r>
            <a:r>
              <a:rPr lang="en-US" dirty="0" smtClean="0"/>
              <a:t>SQL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://developers.google.com/chart/interactive/docs/querylanguage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 smtClean="0"/>
              <a:t>Google Visualization API Reference:  </a:t>
            </a:r>
            <a:r>
              <a:rPr lang="en-US" dirty="0" smtClean="0">
                <a:hlinkClick r:id="rId3"/>
              </a:rPr>
              <a:t>https://developers.google.com/chart/interactive/docs/reference</a:t>
            </a:r>
            <a:endParaRPr lang="en-US" dirty="0" smtClean="0"/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dirty="0" smtClean="0"/>
          </a:p>
          <a:p>
            <a:endParaRPr lang="en-US" dirty="0" smtClean="0"/>
          </a:p>
          <a:p>
            <a:pPr marL="708660" lvl="1" indent="-342900">
              <a:buFont typeface="+mj-lt"/>
              <a:buAutoNum type="alphaL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769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53735"/>
                </a:solidFill>
              </a:rPr>
              <a:t>6</a:t>
            </a:r>
            <a:r>
              <a:rPr lang="en-US" b="1" dirty="0" smtClean="0">
                <a:solidFill>
                  <a:srgbClr val="953735"/>
                </a:solidFill>
              </a:rPr>
              <a:t>. Controls and Dashboards</a:t>
            </a:r>
            <a:endParaRPr lang="en-US" b="1" dirty="0">
              <a:solidFill>
                <a:srgbClr val="95373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5" y="1987337"/>
            <a:ext cx="4229100" cy="3187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635" y="1973676"/>
            <a:ext cx="4254500" cy="3238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1726003"/>
            <a:ext cx="8381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66738" y="5649369"/>
            <a:ext cx="7183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https://developers.google.com/chart/interactive/docs/gallery/</a:t>
            </a:r>
            <a:r>
              <a:rPr lang="en-US" dirty="0" smtClean="0">
                <a:hlinkClick r:id="rId4"/>
              </a:rPr>
              <a:t>controls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011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5226"/>
            <a:ext cx="8229600" cy="1143000"/>
          </a:xfrm>
        </p:spPr>
        <p:txBody>
          <a:bodyPr/>
          <a:lstStyle/>
          <a:p>
            <a:r>
              <a:rPr lang="en-US" dirty="0" smtClean="0"/>
              <a:t>Draw a Dashboard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r>
              <a:rPr lang="en-US" dirty="0" smtClean="0"/>
              <a:t>1</a:t>
            </a:r>
            <a:r>
              <a:rPr lang="en-US" dirty="0"/>
              <a:t>. </a:t>
            </a:r>
            <a:r>
              <a:rPr lang="en-US" dirty="0" smtClean="0"/>
              <a:t>Create </a:t>
            </a:r>
            <a:r>
              <a:rPr lang="en-US" dirty="0"/>
              <a:t>An HTML Skeleton For Your Dashboard</a:t>
            </a:r>
          </a:p>
          <a:p>
            <a:pPr marL="45720" indent="0">
              <a:buNone/>
            </a:pPr>
            <a:r>
              <a:rPr lang="en-US" dirty="0"/>
              <a:t>2. Load Your Libraries</a:t>
            </a:r>
          </a:p>
          <a:p>
            <a:pPr marL="45720" indent="0">
              <a:buNone/>
            </a:pPr>
            <a:r>
              <a:rPr lang="en-US" dirty="0"/>
              <a:t>3. Prepare Your Data</a:t>
            </a:r>
          </a:p>
          <a:p>
            <a:pPr marL="45720" indent="0">
              <a:buNone/>
            </a:pPr>
            <a:r>
              <a:rPr lang="en-US" dirty="0"/>
              <a:t>4. Create </a:t>
            </a:r>
            <a:r>
              <a:rPr lang="en-US" dirty="0" smtClean="0"/>
              <a:t>a </a:t>
            </a:r>
            <a:r>
              <a:rPr lang="en-US" b="1" dirty="0">
                <a:solidFill>
                  <a:schemeClr val="accent1"/>
                </a:solidFill>
              </a:rPr>
              <a:t>Dashboard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Instance</a:t>
            </a:r>
          </a:p>
          <a:p>
            <a:pPr marL="45720" indent="0">
              <a:buNone/>
            </a:pPr>
            <a:r>
              <a:rPr lang="en-US" dirty="0"/>
              <a:t>5. Create </a:t>
            </a:r>
            <a:r>
              <a:rPr lang="en-US" b="1" dirty="0">
                <a:solidFill>
                  <a:srgbClr val="4F81BD"/>
                </a:solidFill>
              </a:rPr>
              <a:t>Control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b="1" dirty="0">
                <a:solidFill>
                  <a:srgbClr val="4F81BD"/>
                </a:solidFill>
              </a:rPr>
              <a:t>Chart</a:t>
            </a:r>
            <a:r>
              <a:rPr lang="en-US" dirty="0"/>
              <a:t> Instances</a:t>
            </a:r>
          </a:p>
          <a:p>
            <a:pPr marL="45720" indent="0">
              <a:buNone/>
            </a:pPr>
            <a:r>
              <a:rPr lang="en-US" dirty="0"/>
              <a:t>6. Establish </a:t>
            </a:r>
            <a:r>
              <a:rPr lang="en-US" dirty="0" smtClean="0"/>
              <a:t>Dependencies (=</a:t>
            </a:r>
            <a:r>
              <a:rPr lang="en-US" b="1" dirty="0" smtClean="0">
                <a:solidFill>
                  <a:srgbClr val="4F81BD"/>
                </a:solidFill>
              </a:rPr>
              <a:t>bind</a:t>
            </a:r>
            <a:r>
              <a:rPr lang="en-US" dirty="0" smtClean="0"/>
              <a:t>)</a:t>
            </a:r>
            <a:endParaRPr lang="en-US" dirty="0"/>
          </a:p>
          <a:p>
            <a:pPr marL="45720" indent="0">
              <a:buNone/>
            </a:pPr>
            <a:r>
              <a:rPr lang="en-US" dirty="0"/>
              <a:t>7. </a:t>
            </a:r>
            <a:r>
              <a:rPr lang="en-US" b="1" dirty="0">
                <a:solidFill>
                  <a:srgbClr val="4F81BD"/>
                </a:solidFill>
              </a:rPr>
              <a:t>Draw</a:t>
            </a:r>
            <a:r>
              <a:rPr lang="en-US" dirty="0"/>
              <a:t> Your Dashboard</a:t>
            </a:r>
          </a:p>
          <a:p>
            <a:pPr marL="45720" indent="0">
              <a:buNone/>
            </a:pPr>
            <a:r>
              <a:rPr lang="en-US" dirty="0"/>
              <a:t>8. Programmatic Changes </a:t>
            </a:r>
            <a:r>
              <a:rPr lang="en-US" dirty="0" smtClean="0"/>
              <a:t>after Draw</a:t>
            </a:r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google.load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('visualization', '1.0',{'packages':['controls']});</a:t>
            </a:r>
          </a:p>
          <a:p>
            <a:pPr marL="45720" indent="0">
              <a:buNone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….</a:t>
            </a:r>
          </a:p>
          <a:p>
            <a:pPr marL="45720" indent="0">
              <a:buNone/>
            </a:pP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dashboard.bind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donutRangeSlider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pieChart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);</a:t>
            </a:r>
          </a:p>
          <a:p>
            <a:pPr marL="45720" indent="0">
              <a:buNone/>
            </a:pP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dashboard.draw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(data);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9051" y="5889847"/>
            <a:ext cx="76676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https://developers.google.com/chart/interactive/docs/gallery/</a:t>
            </a:r>
            <a:r>
              <a:rPr lang="en-US" dirty="0" smtClean="0">
                <a:hlinkClick r:id="rId2"/>
              </a:rPr>
              <a:t>controls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92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5383"/>
            <a:ext cx="9144000" cy="59393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3997" y="176972"/>
            <a:ext cx="2526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example4_controls.html</a:t>
            </a:r>
          </a:p>
        </p:txBody>
      </p:sp>
    </p:spTree>
    <p:extLst>
      <p:ext uri="{BB962C8B-B14F-4D97-AF65-F5344CB8AC3E}">
        <p14:creationId xmlns:p14="http://schemas.microsoft.com/office/powerpoint/2010/main" val="231254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76" y="0"/>
            <a:ext cx="7248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73" y="1572367"/>
            <a:ext cx="4394083" cy="444392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78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Dashboard with multiple controls </a:t>
            </a:r>
            <a:br>
              <a:rPr lang="en-US" dirty="0" smtClean="0"/>
            </a:br>
            <a:r>
              <a:rPr lang="en-US" dirty="0" smtClean="0"/>
              <a:t>and a remote data source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5878892"/>
            <a:ext cx="83812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984807"/>
                </a:solidFill>
              </a:rPr>
              <a:t>new </a:t>
            </a:r>
            <a:r>
              <a:rPr lang="en-US" sz="2000" b="1" dirty="0" err="1">
                <a:solidFill>
                  <a:srgbClr val="984807"/>
                </a:solidFill>
              </a:rPr>
              <a:t>google.visualization.Dashboard</a:t>
            </a:r>
            <a:r>
              <a:rPr lang="en-US" sz="2000" b="1" dirty="0">
                <a:solidFill>
                  <a:srgbClr val="984807"/>
                </a:solidFill>
              </a:rPr>
              <a:t>(</a:t>
            </a:r>
            <a:r>
              <a:rPr lang="en-US" sz="2000" b="1" dirty="0" err="1">
                <a:solidFill>
                  <a:srgbClr val="984807"/>
                </a:solidFill>
              </a:rPr>
              <a:t>document.getElementById</a:t>
            </a:r>
            <a:r>
              <a:rPr lang="en-US" sz="2000" b="1" dirty="0">
                <a:solidFill>
                  <a:srgbClr val="984807"/>
                </a:solidFill>
              </a:rPr>
              <a:t>('dashboard')</a:t>
            </a:r>
            <a:r>
              <a:rPr lang="en-US" sz="2000" b="1" dirty="0" smtClean="0">
                <a:solidFill>
                  <a:srgbClr val="984807"/>
                </a:solidFill>
              </a:rPr>
              <a:t>)</a:t>
            </a:r>
          </a:p>
          <a:p>
            <a:r>
              <a:rPr lang="en-US" sz="2000" b="1" dirty="0" smtClean="0">
                <a:solidFill>
                  <a:srgbClr val="984807"/>
                </a:solidFill>
              </a:rPr>
              <a:t>.bind</a:t>
            </a:r>
            <a:r>
              <a:rPr lang="en-US" sz="2000" b="1" dirty="0">
                <a:solidFill>
                  <a:srgbClr val="984807"/>
                </a:solidFill>
              </a:rPr>
              <a:t>([slider, </a:t>
            </a:r>
            <a:r>
              <a:rPr lang="en-US" sz="2000" b="1" dirty="0" err="1">
                <a:solidFill>
                  <a:srgbClr val="984807"/>
                </a:solidFill>
              </a:rPr>
              <a:t>categoryPicker</a:t>
            </a:r>
            <a:r>
              <a:rPr lang="en-US" sz="2000" b="1" dirty="0">
                <a:solidFill>
                  <a:srgbClr val="984807"/>
                </a:solidFill>
              </a:rPr>
              <a:t>], [pie, table])</a:t>
            </a:r>
            <a:r>
              <a:rPr lang="en-US" sz="2000" b="1" dirty="0" smtClean="0">
                <a:solidFill>
                  <a:srgbClr val="984807"/>
                </a:solidFill>
              </a:rPr>
              <a:t>.draw</a:t>
            </a:r>
            <a:r>
              <a:rPr lang="en-US" sz="2000" b="1" dirty="0">
                <a:solidFill>
                  <a:srgbClr val="984807"/>
                </a:solidFill>
              </a:rPr>
              <a:t>(data)</a:t>
            </a:r>
            <a:r>
              <a:rPr lang="en-US" sz="2000" b="1" dirty="0" smtClean="0">
                <a:solidFill>
                  <a:srgbClr val="984807"/>
                </a:solidFill>
              </a:rPr>
              <a:t>;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586" y="1572367"/>
            <a:ext cx="4478425" cy="366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08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076"/>
            <a:ext cx="9144000" cy="57915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9609" y="-27230"/>
            <a:ext cx="3018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800000"/>
                </a:solidFill>
              </a:rPr>
              <a:t>example5_dashboard.html</a:t>
            </a:r>
          </a:p>
        </p:txBody>
      </p:sp>
    </p:spTree>
    <p:extLst>
      <p:ext uri="{BB962C8B-B14F-4D97-AF65-F5344CB8AC3E}">
        <p14:creationId xmlns:p14="http://schemas.microsoft.com/office/powerpoint/2010/main" val="88090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0"/>
            <a:ext cx="8006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08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87"/>
            <a:ext cx="9144000" cy="648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88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4149"/>
            <a:ext cx="9144000" cy="5586561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Google Code playground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16725" y="771307"/>
            <a:ext cx="6728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http://code.google.com/apis/ajax/playground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215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148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425025"/>
                </a:solidFill>
              </a:rPr>
              <a:t>Google Public Data Explorer</a:t>
            </a:r>
            <a:endParaRPr lang="en-US" dirty="0">
              <a:solidFill>
                <a:srgbClr val="425025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25930" cy="50326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40651" y="1048306"/>
            <a:ext cx="4474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http://www.google.com/publicdata/directory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2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Google Spreadsheet</a:t>
            </a:r>
            <a:r>
              <a:rPr lang="en-US" dirty="0"/>
              <a:t> </a:t>
            </a:r>
            <a:r>
              <a:rPr lang="en-US" dirty="0" smtClean="0"/>
              <a:t>– widely used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3680"/>
            <a:ext cx="9144000" cy="520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08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5259"/>
            <a:ext cx="8229600" cy="48543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Slides: 		</a:t>
            </a:r>
            <a:r>
              <a:rPr lang="en-US" sz="2800" dirty="0" smtClean="0">
                <a:hlinkClick r:id="rId2"/>
              </a:rPr>
              <a:t>http://slideshare.net/bohyunkim</a:t>
            </a:r>
            <a:endParaRPr lang="en-US" sz="2800" dirty="0" smtClean="0"/>
          </a:p>
          <a:p>
            <a:r>
              <a:rPr lang="en-US" sz="2800" dirty="0" smtClean="0"/>
              <a:t>Code:		</a:t>
            </a:r>
            <a:r>
              <a:rPr lang="en-US" sz="2800" dirty="0" smtClean="0">
                <a:hlinkClick r:id="rId3"/>
              </a:rPr>
              <a:t>https</a:t>
            </a:r>
            <a:r>
              <a:rPr lang="en-US" sz="2800" dirty="0">
                <a:hlinkClick r:id="rId3"/>
              </a:rPr>
              <a:t>://github.com/bohyunkim/</a:t>
            </a:r>
            <a:r>
              <a:rPr lang="en-US" sz="2800" dirty="0" smtClean="0">
                <a:hlinkClick r:id="rId3"/>
              </a:rPr>
              <a:t>examples</a:t>
            </a:r>
            <a:endParaRPr lang="en-US" sz="2800" dirty="0" smtClean="0"/>
          </a:p>
          <a:p>
            <a:r>
              <a:rPr lang="en-US" sz="2800" dirty="0" smtClean="0"/>
              <a:t>Twitter: 	</a:t>
            </a:r>
            <a:r>
              <a:rPr lang="en-US" sz="2800" dirty="0" smtClean="0">
                <a:hlinkClick r:id="rId4"/>
              </a:rPr>
              <a:t>@bohyunkim</a:t>
            </a:r>
            <a:endParaRPr lang="en-US" sz="2800" dirty="0" smtClean="0"/>
          </a:p>
          <a:p>
            <a:r>
              <a:rPr lang="en-US" sz="2800" dirty="0" smtClean="0"/>
              <a:t>Web: 		</a:t>
            </a:r>
            <a:r>
              <a:rPr lang="en-US" sz="2800" dirty="0" smtClean="0">
                <a:hlinkClick r:id="rId5"/>
              </a:rPr>
              <a:t>http://bohyunkim.net/blog</a:t>
            </a:r>
            <a:endParaRPr lang="en-US" sz="2800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sz="2200" i="1" dirty="0" smtClean="0">
                <a:solidFill>
                  <a:schemeClr val="accent4">
                    <a:lumMod val="75000"/>
                  </a:schemeClr>
                </a:solidFill>
              </a:rPr>
              <a:t>Image credit for the title slide:</a:t>
            </a:r>
            <a:br>
              <a:rPr lang="en-US" sz="2200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pl-PL" sz="2200" i="1" dirty="0" smtClean="0">
                <a:solidFill>
                  <a:schemeClr val="accent4">
                    <a:lumMod val="75000"/>
                  </a:schemeClr>
                </a:solidFill>
                <a:hlinkClick r:id="rId6"/>
              </a:rPr>
              <a:t>https</a:t>
            </a:r>
            <a:r>
              <a:rPr lang="pl-PL" sz="2200" i="1" dirty="0">
                <a:solidFill>
                  <a:schemeClr val="accent4">
                    <a:lumMod val="75000"/>
                  </a:schemeClr>
                </a:solidFill>
                <a:hlinkClick r:id="rId6"/>
              </a:rPr>
              <a:t>://www.flickr.com/photos/44718928@N00/7219422352/</a:t>
            </a:r>
            <a:endParaRPr lang="pl-PL" sz="2200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200" i="1" dirty="0" smtClean="0">
                <a:solidFill>
                  <a:schemeClr val="accent4">
                    <a:lumMod val="75000"/>
                  </a:schemeClr>
                </a:solidFill>
              </a:rPr>
              <a:t>by the Flickr user @</a:t>
            </a:r>
            <a:r>
              <a:rPr lang="en-US" sz="2200" i="1" dirty="0" err="1" smtClean="0">
                <a:solidFill>
                  <a:schemeClr val="accent4">
                    <a:lumMod val="75000"/>
                  </a:schemeClr>
                </a:solidFill>
              </a:rPr>
              <a:t>justgrimes</a:t>
            </a:r>
            <a:endParaRPr lang="en-US" sz="2200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21089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URLs for a G Spreadsheet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5521" y="1586394"/>
            <a:ext cx="8733714" cy="5091461"/>
          </a:xfrm>
        </p:spPr>
        <p:txBody>
          <a:bodyPr>
            <a:normAutofit fontScale="62500" lnSpcReduction="20000"/>
          </a:bodyPr>
          <a:lstStyle/>
          <a:p>
            <a:pPr marL="223838" indent="-223838">
              <a:spcBef>
                <a:spcPts val="0"/>
              </a:spcBef>
              <a:spcAft>
                <a:spcPts val="700"/>
              </a:spcAft>
            </a:pPr>
            <a:r>
              <a:rPr lang="en-US" b="1" dirty="0" smtClean="0">
                <a:solidFill>
                  <a:schemeClr val="accent1"/>
                </a:solidFill>
              </a:rPr>
              <a:t>In Google Spreadsheet – Sheet3</a:t>
            </a: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b="1" dirty="0" err="1"/>
              <a:t>docs.google.com</a:t>
            </a:r>
            <a:r>
              <a:rPr lang="en-US" b="1" dirty="0"/>
              <a:t>/spreadsheet</a:t>
            </a:r>
            <a:r>
              <a:rPr lang="en-US" dirty="0"/>
              <a:t>/</a:t>
            </a:r>
            <a:r>
              <a:rPr lang="en-US" dirty="0" err="1"/>
              <a:t>ccc?</a:t>
            </a:r>
            <a:r>
              <a:rPr lang="en-US" dirty="0" err="1">
                <a:solidFill>
                  <a:srgbClr val="FF0000"/>
                </a:solidFill>
              </a:rPr>
              <a:t>key</a:t>
            </a:r>
            <a:r>
              <a:rPr lang="en-US" b="1" dirty="0">
                <a:solidFill>
                  <a:srgbClr val="FF0000"/>
                </a:solidFill>
              </a:rPr>
              <a:t>=</a:t>
            </a:r>
            <a:r>
              <a:rPr lang="en-US" b="1" dirty="0"/>
              <a:t>0AqAPbBT_k2VUdDc3aC1xS2o0c2ZmaVpOQWkyY0l1eVE</a:t>
            </a:r>
            <a:r>
              <a:rPr lang="en-US" dirty="0"/>
              <a:t>&amp;usp=</a:t>
            </a:r>
            <a:r>
              <a:rPr lang="en-US" dirty="0" err="1"/>
              <a:t>drive_web</a:t>
            </a:r>
            <a:r>
              <a:rPr lang="en-US" dirty="0" err="1">
                <a:solidFill>
                  <a:srgbClr val="FF0000"/>
                </a:solidFill>
              </a:rPr>
              <a:t>#gid</a:t>
            </a:r>
            <a:r>
              <a:rPr lang="en-US" dirty="0">
                <a:solidFill>
                  <a:srgbClr val="FF0000"/>
                </a:solidFill>
              </a:rPr>
              <a:t>=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 smtClean="0"/>
          </a:p>
          <a:p>
            <a:pPr marL="223838" indent="-223838">
              <a:spcBef>
                <a:spcPts val="0"/>
              </a:spcBef>
              <a:spcAft>
                <a:spcPts val="700"/>
              </a:spcAft>
            </a:pPr>
            <a:r>
              <a:rPr lang="en-US" b="1" dirty="0" smtClean="0">
                <a:solidFill>
                  <a:srgbClr val="2C7C9F"/>
                </a:solidFill>
              </a:rPr>
              <a:t>HTML Table</a:t>
            </a:r>
            <a:br>
              <a:rPr lang="en-US" b="1" dirty="0" smtClean="0">
                <a:solidFill>
                  <a:srgbClr val="2C7C9F"/>
                </a:solidFill>
              </a:rPr>
            </a:b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b="1" dirty="0" err="1" smtClean="0"/>
              <a:t>spreadsheets.google.com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dirty="0" err="1" smtClean="0">
                <a:solidFill>
                  <a:srgbClr val="FF0000"/>
                </a:solidFill>
              </a:rPr>
              <a:t>tq?tqx</a:t>
            </a:r>
            <a:r>
              <a:rPr lang="en-US" dirty="0">
                <a:solidFill>
                  <a:srgbClr val="FF0000"/>
                </a:solidFill>
              </a:rPr>
              <a:t>=</a:t>
            </a:r>
            <a:r>
              <a:rPr lang="en-US" dirty="0" err="1">
                <a:solidFill>
                  <a:srgbClr val="FF0000"/>
                </a:solidFill>
              </a:rPr>
              <a:t>out:html</a:t>
            </a:r>
            <a:r>
              <a:rPr lang="en-US" dirty="0" err="1"/>
              <a:t>&amp;tq</a:t>
            </a:r>
            <a:r>
              <a:rPr lang="en-US" dirty="0"/>
              <a:t>=</a:t>
            </a:r>
            <a:r>
              <a:rPr lang="en-US" dirty="0">
                <a:solidFill>
                  <a:srgbClr val="FF0000"/>
                </a:solidFill>
              </a:rPr>
              <a:t>&amp;key=</a:t>
            </a:r>
            <a:r>
              <a:rPr lang="en-US" dirty="0"/>
              <a:t>0AqAPbBT_k2VUdDc3aC1xS2o0c2ZmaVpOQWkyY0l1eVE</a:t>
            </a:r>
            <a:r>
              <a:rPr lang="en-US" dirty="0">
                <a:solidFill>
                  <a:srgbClr val="FF0000"/>
                </a:solidFill>
              </a:rPr>
              <a:t>&amp;gid=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/>
          </a:p>
          <a:p>
            <a:pPr marL="223838" indent="-223838">
              <a:spcBef>
                <a:spcPts val="0"/>
              </a:spcBef>
              <a:spcAft>
                <a:spcPts val="700"/>
              </a:spcAft>
            </a:pPr>
            <a:r>
              <a:rPr lang="en-US" b="1" dirty="0" smtClean="0">
                <a:solidFill>
                  <a:srgbClr val="2C7C9F"/>
                </a:solidFill>
              </a:rPr>
              <a:t>Raw Data Response</a:t>
            </a:r>
            <a:br>
              <a:rPr lang="en-US" b="1" dirty="0" smtClean="0">
                <a:solidFill>
                  <a:srgbClr val="2C7C9F"/>
                </a:solidFill>
              </a:rPr>
            </a:br>
            <a:r>
              <a:rPr lang="en-US" dirty="0" smtClean="0"/>
              <a:t>: includes a </a:t>
            </a:r>
            <a:r>
              <a:rPr lang="en-US" dirty="0" err="1" smtClean="0"/>
              <a:t>DataTable</a:t>
            </a:r>
            <a:r>
              <a:rPr lang="en-US" dirty="0" smtClean="0"/>
              <a:t> that you can retrieve by calling </a:t>
            </a:r>
            <a:r>
              <a:rPr lang="en-US" dirty="0" err="1" smtClean="0"/>
              <a:t>getDataTable</a:t>
            </a:r>
            <a:r>
              <a:rPr lang="en-US" dirty="0" smtClean="0"/>
              <a:t>() 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https://spreadsheets.google.com</a:t>
            </a:r>
            <a:r>
              <a:rPr lang="en-US" dirty="0" smtClean="0">
                <a:solidFill>
                  <a:srgbClr val="FF0000"/>
                </a:solidFill>
                <a:hlinkClick r:id="rId2"/>
              </a:rPr>
              <a:t>/tq?</a:t>
            </a:r>
            <a:r>
              <a:rPr lang="en-US" dirty="0" smtClean="0">
                <a:solidFill>
                  <a:schemeClr val="tx1"/>
                </a:solidFill>
                <a:hlinkClick r:id="rId2"/>
              </a:rPr>
              <a:t>&amp;tq=</a:t>
            </a:r>
            <a:r>
              <a:rPr lang="en-US" dirty="0" smtClean="0">
                <a:solidFill>
                  <a:srgbClr val="FF0000"/>
                </a:solidFill>
                <a:hlinkClick r:id="rId2"/>
              </a:rPr>
              <a:t>&amp;key=</a:t>
            </a:r>
            <a:r>
              <a:rPr lang="en-US" dirty="0" smtClean="0">
                <a:hlinkClick r:id="rId2"/>
              </a:rPr>
              <a:t>0AqAPbBT_k2VUdDc3aC1xS2o0c2ZmaVpOQWkyY0l1eVE</a:t>
            </a:r>
            <a:r>
              <a:rPr lang="en-US" dirty="0" smtClean="0">
                <a:solidFill>
                  <a:srgbClr val="FF0000"/>
                </a:solidFill>
                <a:hlinkClick r:id="rId2"/>
              </a:rPr>
              <a:t>&amp;gid=2</a:t>
            </a:r>
            <a:endParaRPr lang="en-US" dirty="0" smtClean="0">
              <a:solidFill>
                <a:srgbClr val="FF0000"/>
              </a:solidFill>
            </a:endParaRPr>
          </a:p>
          <a:p>
            <a:pPr marL="223838" indent="-223838">
              <a:spcBef>
                <a:spcPts val="0"/>
              </a:spcBef>
              <a:spcAft>
                <a:spcPts val="700"/>
              </a:spcAft>
            </a:pPr>
            <a:r>
              <a:rPr lang="en-US" sz="3300" b="1" dirty="0" err="1" smtClean="0"/>
              <a:t>google.visualization.DataTable</a:t>
            </a:r>
            <a:r>
              <a:rPr lang="en-US" sz="3300" b="1" dirty="0" smtClean="0"/>
              <a:t> </a:t>
            </a:r>
            <a:r>
              <a:rPr lang="en-US" sz="3300" b="1" dirty="0" err="1" smtClean="0"/>
              <a:t>Class</a:t>
            </a:r>
            <a:r>
              <a:rPr lang="en-US" dirty="0" err="1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://developers.google.com/chart/interactive/docs/reference#</a:t>
            </a:r>
            <a:r>
              <a:rPr lang="en-US" dirty="0" smtClean="0">
                <a:hlinkClick r:id="rId3"/>
              </a:rPr>
              <a:t>DataTable</a:t>
            </a:r>
            <a:endParaRPr lang="en-US" b="1" dirty="0" smtClean="0">
              <a:solidFill>
                <a:schemeClr val="accent1"/>
              </a:solidFill>
            </a:endParaRPr>
          </a:p>
          <a:p>
            <a:pPr marL="223838" indent="-223838">
              <a:spcBef>
                <a:spcPts val="0"/>
              </a:spcBef>
              <a:spcAft>
                <a:spcPts val="70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Query </a:t>
            </a:r>
            <a:r>
              <a:rPr lang="en-US" b="1" dirty="0">
                <a:solidFill>
                  <a:srgbClr val="000000"/>
                </a:solidFill>
              </a:rPr>
              <a:t>Language Reference (Version 0.7</a:t>
            </a:r>
            <a:r>
              <a:rPr lang="en-US" b="1" dirty="0" smtClean="0">
                <a:solidFill>
                  <a:srgbClr val="000000"/>
                </a:solidFill>
              </a:rPr>
              <a:t>)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://developers.google.com/chart/interactive/docs/querylanguage#Setting_the_Query_in_the_Data_Source_URL</a:t>
            </a:r>
            <a:endParaRPr lang="en-US" dirty="0"/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96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10153"/>
            <a:ext cx="8566544" cy="608902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36327"/>
            <a:ext cx="8381260" cy="105439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Raw Data response from G spreadsheet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38433" y="1991668"/>
            <a:ext cx="768206" cy="172479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000" y="658831"/>
            <a:ext cx="886684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https://spreadsheets.google.com</a:t>
            </a:r>
            <a:r>
              <a:rPr lang="en-US" sz="1400" dirty="0">
                <a:solidFill>
                  <a:srgbClr val="FF0000"/>
                </a:solidFill>
                <a:hlinkClick r:id="rId3"/>
              </a:rPr>
              <a:t>/tq?</a:t>
            </a:r>
            <a:r>
              <a:rPr lang="en-US" sz="1400" dirty="0">
                <a:hlinkClick r:id="rId3"/>
              </a:rPr>
              <a:t>&amp;tq=</a:t>
            </a:r>
            <a:r>
              <a:rPr lang="en-US" sz="1400" dirty="0">
                <a:solidFill>
                  <a:srgbClr val="FF0000"/>
                </a:solidFill>
                <a:hlinkClick r:id="rId3"/>
              </a:rPr>
              <a:t>&amp;key=</a:t>
            </a:r>
            <a:r>
              <a:rPr lang="en-US" sz="1400" dirty="0">
                <a:hlinkClick r:id="rId3"/>
              </a:rPr>
              <a:t>0AqAPbBT_k2VUdDc3aC1xS2o0c2ZmaVpOQWkyY0l1eVE</a:t>
            </a:r>
            <a:r>
              <a:rPr lang="en-US" sz="1400" dirty="0">
                <a:solidFill>
                  <a:srgbClr val="FF0000"/>
                </a:solidFill>
                <a:hlinkClick r:id="rId3"/>
              </a:rPr>
              <a:t>&amp;gid=2</a:t>
            </a:r>
            <a:endParaRPr lang="en-US" sz="14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643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646780"/>
            <a:ext cx="5422900" cy="62103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04967"/>
            <a:ext cx="8381260" cy="105439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Datatable</a:t>
            </a:r>
            <a:r>
              <a:rPr lang="en-US" dirty="0" smtClean="0"/>
              <a:t> from G spreadsheet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09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5108</TotalTime>
  <Words>1848</Words>
  <Application>Microsoft Macintosh PowerPoint</Application>
  <PresentationFormat>On-screen Show (4:3)</PresentationFormat>
  <Paragraphs>211</Paragraphs>
  <Slides>60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 Quick &amp; Easy Data Visualization  with Google Visualization API  + Google Chart Libraries </vt:lpstr>
      <vt:lpstr>0. Spreadsheets Ain’t Databases.</vt:lpstr>
      <vt:lpstr>PowerPoint Presentation</vt:lpstr>
      <vt:lpstr>1. But What If They Were … Almost?</vt:lpstr>
      <vt:lpstr>2. Google Visualization API  Query Language </vt:lpstr>
      <vt:lpstr>Google Spreadsheet – widely used</vt:lpstr>
      <vt:lpstr>URLs for a G Spreadsheet</vt:lpstr>
      <vt:lpstr>Raw Data response from G spreadsheet  </vt:lpstr>
      <vt:lpstr>Datatable from G spreadsheet </vt:lpstr>
      <vt:lpstr>PowerPoint Presentation</vt:lpstr>
      <vt:lpstr>3-1. Query the Spreadsheet  &amp; Display the Result as a Web page</vt:lpstr>
      <vt:lpstr>Example G Spreadsheet</vt:lpstr>
      <vt:lpstr>What Goes into the URL</vt:lpstr>
      <vt:lpstr>Result of the query: SELECT B, C, D, F  WHERE C CONTAINS ‘Florida’</vt:lpstr>
      <vt:lpstr>PowerPoint Presentation</vt:lpstr>
      <vt:lpstr>SELECT D,F COUNT(C) WHERE  (B CONTAINS ‘Agoulnik’) GROUP BY D, F</vt:lpstr>
      <vt:lpstr>Query Options</vt:lpstr>
      <vt:lpstr>PIVOT</vt:lpstr>
      <vt:lpstr>select sum(B) pivot C</vt:lpstr>
      <vt:lpstr>select c, sum(B) group by (C)</vt:lpstr>
      <vt:lpstr>select A, sum(B) group by A pivot C</vt:lpstr>
      <vt:lpstr>select C, sum(B) group by C pivot A</vt:lpstr>
      <vt:lpstr>3-2. Use JS instead of a URL</vt:lpstr>
      <vt:lpstr>Drop It into Your Own Web Page</vt:lpstr>
      <vt:lpstr>Parameters</vt:lpstr>
      <vt:lpstr>4. Visualize Your G Spreadsheet Data Using Google Chart Libraries</vt:lpstr>
      <vt:lpstr>Visualize as a table or a chart</vt:lpstr>
      <vt:lpstr>(a) chart.draw()</vt:lpstr>
      <vt:lpstr>PowerPoint Presentation</vt:lpstr>
      <vt:lpstr>PowerPoint Presentation</vt:lpstr>
      <vt:lpstr>Separate the Query from URL</vt:lpstr>
      <vt:lpstr>Multiple charts</vt:lpstr>
      <vt:lpstr>PowerPoint Presentation</vt:lpstr>
      <vt:lpstr>(b) chartwrapper</vt:lpstr>
      <vt:lpstr>PowerPoint Presentation</vt:lpstr>
      <vt:lpstr>Line chart - query: 'SELECT A,D  WHERE D &gt; 100 ORDER BY D',</vt:lpstr>
      <vt:lpstr>(c) Drawchart()</vt:lpstr>
      <vt:lpstr>PowerPoint Presentation</vt:lpstr>
      <vt:lpstr>PowerPoint Presentation</vt:lpstr>
      <vt:lpstr>5. Use Data from Your Own Database with Google Chart Libraries</vt:lpstr>
      <vt:lpstr>Simple G DataTable</vt:lpstr>
      <vt:lpstr>G Spreadsheet</vt:lpstr>
      <vt:lpstr>Datatable response</vt:lpstr>
      <vt:lpstr>JSON Feed from G Spreadsheet </vt:lpstr>
      <vt:lpstr>An Example MySQL db table</vt:lpstr>
      <vt:lpstr>Construct G DataTable from MySQL db</vt:lpstr>
      <vt:lpstr>PowerPoint Presentation</vt:lpstr>
      <vt:lpstr>PowerPoint Presentation</vt:lpstr>
      <vt:lpstr>PowerPoint Presentation</vt:lpstr>
      <vt:lpstr>6. Controls and Dashboards</vt:lpstr>
      <vt:lpstr>Draw a Dashboard</vt:lpstr>
      <vt:lpstr>PowerPoint Presentation</vt:lpstr>
      <vt:lpstr>PowerPoint Presentation</vt:lpstr>
      <vt:lpstr>Dashboard with multiple controls  and a remote data source</vt:lpstr>
      <vt:lpstr>PowerPoint Presentation</vt:lpstr>
      <vt:lpstr>PowerPoint Presentation</vt:lpstr>
      <vt:lpstr>PowerPoint Presentation</vt:lpstr>
      <vt:lpstr>Google Code playground </vt:lpstr>
      <vt:lpstr>Google Public Data Explorer</vt:lpstr>
      <vt:lpstr>Questions?</vt:lpstr>
    </vt:vector>
  </TitlesOfParts>
  <Company>Florida International University College of Medicine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better care of library data and spreadsheets  with  Google Visualization API Query Language </dc:title>
  <dc:creator>Bohyun Kim</dc:creator>
  <cp:lastModifiedBy>Bohyun Kim</cp:lastModifiedBy>
  <cp:revision>244</cp:revision>
  <dcterms:created xsi:type="dcterms:W3CDTF">2013-10-06T22:01:28Z</dcterms:created>
  <dcterms:modified xsi:type="dcterms:W3CDTF">2014-03-23T02:52:20Z</dcterms:modified>
</cp:coreProperties>
</file>